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0" r:id="rId2"/>
    <p:sldId id="258" r:id="rId3"/>
    <p:sldId id="259" r:id="rId4"/>
    <p:sldId id="262" r:id="rId5"/>
    <p:sldId id="264" r:id="rId6"/>
    <p:sldId id="263" r:id="rId7"/>
    <p:sldId id="257" r:id="rId8"/>
    <p:sldId id="256" r:id="rId9"/>
    <p:sldId id="266" r:id="rId10"/>
    <p:sldId id="267" r:id="rId11"/>
    <p:sldId id="284" r:id="rId12"/>
    <p:sldId id="261" r:id="rId13"/>
    <p:sldId id="276" r:id="rId14"/>
    <p:sldId id="283" r:id="rId15"/>
    <p:sldId id="265" r:id="rId16"/>
    <p:sldId id="285" r:id="rId17"/>
    <p:sldId id="268" r:id="rId18"/>
    <p:sldId id="275" r:id="rId19"/>
    <p:sldId id="269" r:id="rId20"/>
    <p:sldId id="273" r:id="rId21"/>
    <p:sldId id="274" r:id="rId22"/>
    <p:sldId id="270" r:id="rId23"/>
    <p:sldId id="278" r:id="rId24"/>
    <p:sldId id="277" r:id="rId25"/>
    <p:sldId id="286" r:id="rId26"/>
    <p:sldId id="272" r:id="rId27"/>
    <p:sldId id="279" r:id="rId28"/>
    <p:sldId id="280" r:id="rId29"/>
    <p:sldId id="271" r:id="rId30"/>
    <p:sldId id="282" r:id="rId31"/>
    <p:sldId id="281"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8" autoAdjust="0"/>
    <p:restoredTop sz="77975"/>
  </p:normalViewPr>
  <p:slideViewPr>
    <p:cSldViewPr snapToGrid="0">
      <p:cViewPr varScale="1">
        <p:scale>
          <a:sx n="69" d="100"/>
          <a:sy n="69" d="100"/>
        </p:scale>
        <p:origin x="13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5EEFD-6DAD-D443-A621-2B03FB64A82D}" type="datetimeFigureOut">
              <a:rPr lang="en-US" smtClean="0"/>
              <a:t>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A9264-1617-FD4B-B5BD-FB7D034ED169}" type="slidenum">
              <a:rPr lang="en-US" smtClean="0"/>
              <a:t>‹#›</a:t>
            </a:fld>
            <a:endParaRPr lang="en-US"/>
          </a:p>
        </p:txBody>
      </p:sp>
    </p:spTree>
    <p:extLst>
      <p:ext uri="{BB962C8B-B14F-4D97-AF65-F5344CB8AC3E}">
        <p14:creationId xmlns:p14="http://schemas.microsoft.com/office/powerpoint/2010/main" val="178285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 this</a:t>
            </a:r>
            <a:r>
              <a:rPr lang="en-US" baseline="0" dirty="0" smtClean="0"/>
              <a:t> is INTERACTIVE</a:t>
            </a:r>
            <a:r>
              <a:rPr lang="is-IS" baseline="0" dirty="0" smtClean="0"/>
              <a:t>… looking for your input and questions as we go..</a:t>
            </a:r>
          </a:p>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1</a:t>
            </a:fld>
            <a:endParaRPr lang="en-US"/>
          </a:p>
        </p:txBody>
      </p:sp>
    </p:spTree>
    <p:extLst>
      <p:ext uri="{BB962C8B-B14F-4D97-AF65-F5344CB8AC3E}">
        <p14:creationId xmlns:p14="http://schemas.microsoft.com/office/powerpoint/2010/main" val="92522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29</a:t>
            </a:fld>
            <a:endParaRPr lang="en-US"/>
          </a:p>
        </p:txBody>
      </p:sp>
    </p:spTree>
    <p:extLst>
      <p:ext uri="{BB962C8B-B14F-4D97-AF65-F5344CB8AC3E}">
        <p14:creationId xmlns:p14="http://schemas.microsoft.com/office/powerpoint/2010/main" val="204341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30</a:t>
            </a:fld>
            <a:endParaRPr lang="en-US"/>
          </a:p>
        </p:txBody>
      </p:sp>
    </p:spTree>
    <p:extLst>
      <p:ext uri="{BB962C8B-B14F-4D97-AF65-F5344CB8AC3E}">
        <p14:creationId xmlns:p14="http://schemas.microsoft.com/office/powerpoint/2010/main" val="86887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rule = start at he bottom and work your way up..</a:t>
            </a:r>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3</a:t>
            </a:fld>
            <a:endParaRPr lang="en-US"/>
          </a:p>
        </p:txBody>
      </p:sp>
    </p:spTree>
    <p:extLst>
      <p:ext uri="{BB962C8B-B14F-4D97-AF65-F5344CB8AC3E}">
        <p14:creationId xmlns:p14="http://schemas.microsoft.com/office/powerpoint/2010/main" val="211676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8</a:t>
            </a:fld>
            <a:endParaRPr lang="en-US"/>
          </a:p>
        </p:txBody>
      </p:sp>
    </p:spTree>
    <p:extLst>
      <p:ext uri="{BB962C8B-B14F-4D97-AF65-F5344CB8AC3E}">
        <p14:creationId xmlns:p14="http://schemas.microsoft.com/office/powerpoint/2010/main" val="154913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12</a:t>
            </a:fld>
            <a:endParaRPr lang="en-US"/>
          </a:p>
        </p:txBody>
      </p:sp>
    </p:spTree>
    <p:extLst>
      <p:ext uri="{BB962C8B-B14F-4D97-AF65-F5344CB8AC3E}">
        <p14:creationId xmlns:p14="http://schemas.microsoft.com/office/powerpoint/2010/main" val="94992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17</a:t>
            </a:fld>
            <a:endParaRPr lang="en-US"/>
          </a:p>
        </p:txBody>
      </p:sp>
    </p:spTree>
    <p:extLst>
      <p:ext uri="{BB962C8B-B14F-4D97-AF65-F5344CB8AC3E}">
        <p14:creationId xmlns:p14="http://schemas.microsoft.com/office/powerpoint/2010/main" val="171779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21</a:t>
            </a:fld>
            <a:endParaRPr lang="en-US"/>
          </a:p>
        </p:txBody>
      </p:sp>
    </p:spTree>
    <p:extLst>
      <p:ext uri="{BB962C8B-B14F-4D97-AF65-F5344CB8AC3E}">
        <p14:creationId xmlns:p14="http://schemas.microsoft.com/office/powerpoint/2010/main" val="194679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22</a:t>
            </a:fld>
            <a:endParaRPr lang="en-US"/>
          </a:p>
        </p:txBody>
      </p:sp>
    </p:spTree>
    <p:extLst>
      <p:ext uri="{BB962C8B-B14F-4D97-AF65-F5344CB8AC3E}">
        <p14:creationId xmlns:p14="http://schemas.microsoft.com/office/powerpoint/2010/main" val="79291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24</a:t>
            </a:fld>
            <a:endParaRPr lang="en-US"/>
          </a:p>
        </p:txBody>
      </p:sp>
    </p:spTree>
    <p:extLst>
      <p:ext uri="{BB962C8B-B14F-4D97-AF65-F5344CB8AC3E}">
        <p14:creationId xmlns:p14="http://schemas.microsoft.com/office/powerpoint/2010/main" val="125026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64-1617-FD4B-B5BD-FB7D034ED169}" type="slidenum">
              <a:rPr lang="en-US" smtClean="0"/>
              <a:t>26</a:t>
            </a:fld>
            <a:endParaRPr lang="en-US"/>
          </a:p>
        </p:txBody>
      </p:sp>
    </p:spTree>
    <p:extLst>
      <p:ext uri="{BB962C8B-B14F-4D97-AF65-F5344CB8AC3E}">
        <p14:creationId xmlns:p14="http://schemas.microsoft.com/office/powerpoint/2010/main" val="178422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457408-338C-42DE-81C7-51E552A638FF}"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457408-338C-42DE-81C7-51E552A638FF}"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457408-338C-42DE-81C7-51E552A638FF}"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457408-338C-42DE-81C7-51E552A638FF}"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457408-338C-42DE-81C7-51E552A638FF}"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457408-338C-42DE-81C7-51E552A638FF}"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457408-338C-42DE-81C7-51E552A638FF}" type="datetimeFigureOut">
              <a:rPr lang="en-GB" smtClean="0"/>
              <a:t>01/02/2018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457408-338C-42DE-81C7-51E552A638FF}" type="datetimeFigureOut">
              <a:rPr lang="en-GB" smtClean="0"/>
              <a:t>01/02/2018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57408-338C-42DE-81C7-51E552A638FF}" type="datetimeFigureOut">
              <a:rPr lang="en-GB" smtClean="0"/>
              <a:t>01/02/2018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457408-338C-42DE-81C7-51E552A638FF}"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457408-338C-42DE-81C7-51E552A638FF}"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92B9C-56D6-47DF-97DF-00CC4009B8DE}"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57408-338C-42DE-81C7-51E552A638FF}" type="datetimeFigureOut">
              <a:rPr lang="en-GB" smtClean="0"/>
              <a:t>01/02/2018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92B9C-56D6-47DF-97DF-00CC4009B8DE}" type="slidenum">
              <a:rPr lang="en-GB" smtClean="0"/>
              <a:t>‹#›</a:t>
            </a:fld>
            <a:endParaRPr lang="en-GB"/>
          </a:p>
        </p:txBody>
      </p:sp>
    </p:spTree>
    <p:extLst>
      <p:ext uri="{BB962C8B-B14F-4D97-AF65-F5344CB8AC3E}">
        <p14:creationId xmlns:p14="http://schemas.microsoft.com/office/powerpoint/2010/main" val="1763241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9"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pn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png"/><Relationship Id="rId1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csac.org.uk/updates/wp-content/uploads/2017/11/Screen-Shot-2017-11-05-at-13.17.22-1920x480.png"/>
          <p:cNvPicPr>
            <a:picLocks noChangeAspect="1" noChangeArrowheads="1"/>
          </p:cNvPicPr>
          <p:nvPr/>
        </p:nvPicPr>
        <p:blipFill rotWithShape="1">
          <a:blip r:embed="rId3">
            <a:extLst>
              <a:ext uri="{28A0092B-C50C-407E-A947-70E740481C1C}">
                <a14:useLocalDpi xmlns:a14="http://schemas.microsoft.com/office/drawing/2010/main" val="0"/>
              </a:ext>
            </a:extLst>
          </a:blip>
          <a:srcRect l="7427" r="20678"/>
          <a:stretch/>
        </p:blipFill>
        <p:spPr bwMode="auto">
          <a:xfrm>
            <a:off x="20" y="1"/>
            <a:ext cx="12191979" cy="4239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sz="6000" dirty="0"/>
              <a:t>Trip </a:t>
            </a:r>
            <a:r>
              <a:rPr lang="en-US" sz="6000"/>
              <a:t>Organiser’s</a:t>
            </a:r>
            <a:r>
              <a:rPr lang="en-US" sz="6000" dirty="0"/>
              <a:t> Workshop</a:t>
            </a:r>
          </a:p>
        </p:txBody>
      </p:sp>
    </p:spTree>
    <p:extLst>
      <p:ext uri="{BB962C8B-B14F-4D97-AF65-F5344CB8AC3E}">
        <p14:creationId xmlns:p14="http://schemas.microsoft.com/office/powerpoint/2010/main" val="783861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36" y="804926"/>
            <a:ext cx="3716587" cy="52481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371" y="0"/>
            <a:ext cx="4847716" cy="6858000"/>
          </a:xfrm>
          <a:prstGeom prst="rect">
            <a:avLst/>
          </a:prstGeom>
        </p:spPr>
      </p:pic>
    </p:spTree>
    <p:extLst>
      <p:ext uri="{BB962C8B-B14F-4D97-AF65-F5344CB8AC3E}">
        <p14:creationId xmlns:p14="http://schemas.microsoft.com/office/powerpoint/2010/main" val="906009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What about the easier trips..</a:t>
            </a:r>
            <a:endParaRPr lang="en-US" b="1" dirty="0"/>
          </a:p>
        </p:txBody>
      </p:sp>
      <p:sp>
        <p:nvSpPr>
          <p:cNvPr id="4" name="Right Arrow 3"/>
          <p:cNvSpPr/>
          <p:nvPr/>
        </p:nvSpPr>
        <p:spPr>
          <a:xfrm rot="19965201">
            <a:off x="1093083" y="3413843"/>
            <a:ext cx="10073664" cy="364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2482" y="5882511"/>
            <a:ext cx="948906" cy="369332"/>
          </a:xfrm>
          <a:prstGeom prst="rect">
            <a:avLst/>
          </a:prstGeom>
          <a:noFill/>
        </p:spPr>
        <p:txBody>
          <a:bodyPr wrap="square" rtlCol="0">
            <a:spAutoFit/>
          </a:bodyPr>
          <a:lstStyle/>
          <a:p>
            <a:r>
              <a:rPr lang="en-US" b="1" smtClean="0"/>
              <a:t>Easiest</a:t>
            </a:r>
            <a:endParaRPr lang="en-US" b="1" dirty="0"/>
          </a:p>
        </p:txBody>
      </p:sp>
      <p:grpSp>
        <p:nvGrpSpPr>
          <p:cNvPr id="12" name="Group 11"/>
          <p:cNvGrpSpPr/>
          <p:nvPr/>
        </p:nvGrpSpPr>
        <p:grpSpPr>
          <a:xfrm>
            <a:off x="1617695" y="5592551"/>
            <a:ext cx="2585470" cy="1111888"/>
            <a:chOff x="2172143" y="5485447"/>
            <a:chExt cx="2585470" cy="1111888"/>
          </a:xfrm>
        </p:grpSpPr>
        <p:sp>
          <p:nvSpPr>
            <p:cNvPr id="9" name="TextBox 8"/>
            <p:cNvSpPr txBox="1"/>
            <p:nvPr/>
          </p:nvSpPr>
          <p:spPr>
            <a:xfrm>
              <a:off x="2172143" y="5485447"/>
              <a:ext cx="1983016" cy="923330"/>
            </a:xfrm>
            <a:prstGeom prst="rect">
              <a:avLst/>
            </a:prstGeom>
            <a:noFill/>
          </p:spPr>
          <p:txBody>
            <a:bodyPr wrap="square" rtlCol="0">
              <a:spAutoFit/>
            </a:bodyPr>
            <a:lstStyle/>
            <a:p>
              <a:endParaRPr lang="en-US" dirty="0" smtClean="0"/>
            </a:p>
            <a:p>
              <a:r>
                <a:rPr lang="en-US" dirty="0" err="1" smtClean="0"/>
                <a:t>Liveaboard</a:t>
              </a:r>
              <a:endParaRPr lang="en-US" dirty="0" smtClean="0"/>
            </a:p>
            <a:p>
              <a:endParaRPr lang="en-US" dirty="0"/>
            </a:p>
          </p:txBody>
        </p:sp>
        <p:pic>
          <p:nvPicPr>
            <p:cNvPr id="1026" name="Picture 2" descr="mage result for livea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757" y="5666221"/>
              <a:ext cx="1397856" cy="931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59998" y="4163370"/>
            <a:ext cx="3264405" cy="1057130"/>
            <a:chOff x="459998" y="4163370"/>
            <a:chExt cx="3264405" cy="1057130"/>
          </a:xfrm>
        </p:grpSpPr>
        <p:sp>
          <p:nvSpPr>
            <p:cNvPr id="8" name="TextBox 7"/>
            <p:cNvSpPr txBox="1"/>
            <p:nvPr/>
          </p:nvSpPr>
          <p:spPr>
            <a:xfrm>
              <a:off x="1741388" y="4297170"/>
              <a:ext cx="1983015" cy="923330"/>
            </a:xfrm>
            <a:prstGeom prst="rect">
              <a:avLst/>
            </a:prstGeom>
            <a:noFill/>
          </p:spPr>
          <p:txBody>
            <a:bodyPr wrap="square" rtlCol="0">
              <a:spAutoFit/>
            </a:bodyPr>
            <a:lstStyle/>
            <a:p>
              <a:pPr algn="ctr"/>
              <a:r>
                <a:rPr lang="en-US" dirty="0" smtClean="0"/>
                <a:t>Fully Skippered </a:t>
              </a:r>
              <a:r>
                <a:rPr lang="en-US" dirty="0" err="1" smtClean="0"/>
                <a:t>Hardboat</a:t>
              </a:r>
              <a:r>
                <a:rPr lang="en-US" dirty="0" smtClean="0"/>
                <a:t> diving</a:t>
              </a:r>
            </a:p>
            <a:p>
              <a:endParaRPr lang="en-US" dirty="0"/>
            </a:p>
          </p:txBody>
        </p:sp>
        <p:pic>
          <p:nvPicPr>
            <p:cNvPr id="1030" name="Picture 6" descr="mage result for hardboat d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98" y="4163370"/>
              <a:ext cx="1455066" cy="970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118437" y="4511949"/>
            <a:ext cx="1983015" cy="1370562"/>
            <a:chOff x="5138407" y="4306079"/>
            <a:chExt cx="1983015" cy="1370562"/>
          </a:xfrm>
        </p:grpSpPr>
        <p:sp>
          <p:nvSpPr>
            <p:cNvPr id="15" name="TextBox 14"/>
            <p:cNvSpPr txBox="1"/>
            <p:nvPr/>
          </p:nvSpPr>
          <p:spPr>
            <a:xfrm>
              <a:off x="5138407" y="4306079"/>
              <a:ext cx="1983015" cy="369332"/>
            </a:xfrm>
            <a:prstGeom prst="rect">
              <a:avLst/>
            </a:prstGeom>
            <a:noFill/>
          </p:spPr>
          <p:txBody>
            <a:bodyPr wrap="square" rtlCol="0">
              <a:spAutoFit/>
            </a:bodyPr>
            <a:lstStyle/>
            <a:p>
              <a:pPr algn="ctr"/>
              <a:r>
                <a:rPr lang="en-US" dirty="0" err="1" smtClean="0"/>
                <a:t>Hardboat</a:t>
              </a:r>
              <a:r>
                <a:rPr lang="en-US" dirty="0" smtClean="0"/>
                <a:t> Charter</a:t>
              </a:r>
              <a:endParaRPr lang="en-US" dirty="0"/>
            </a:p>
          </p:txBody>
        </p:sp>
        <p:pic>
          <p:nvPicPr>
            <p:cNvPr id="1032" name="Picture 8" descr="mage result for hardboat d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668" y="4666502"/>
              <a:ext cx="1516494" cy="1010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76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The easier trips..</a:t>
            </a:r>
            <a:endParaRPr lang="en-US" b="1" dirty="0"/>
          </a:p>
        </p:txBody>
      </p:sp>
      <p:grpSp>
        <p:nvGrpSpPr>
          <p:cNvPr id="12" name="Group 11"/>
          <p:cNvGrpSpPr/>
          <p:nvPr/>
        </p:nvGrpSpPr>
        <p:grpSpPr>
          <a:xfrm>
            <a:off x="1617695" y="5592551"/>
            <a:ext cx="2585470" cy="1111888"/>
            <a:chOff x="2172143" y="5485447"/>
            <a:chExt cx="2585470" cy="1111888"/>
          </a:xfrm>
        </p:grpSpPr>
        <p:sp>
          <p:nvSpPr>
            <p:cNvPr id="9" name="TextBox 8"/>
            <p:cNvSpPr txBox="1"/>
            <p:nvPr/>
          </p:nvSpPr>
          <p:spPr>
            <a:xfrm>
              <a:off x="2172143" y="5485447"/>
              <a:ext cx="1983016" cy="923330"/>
            </a:xfrm>
            <a:prstGeom prst="rect">
              <a:avLst/>
            </a:prstGeom>
            <a:noFill/>
          </p:spPr>
          <p:txBody>
            <a:bodyPr wrap="square" rtlCol="0">
              <a:spAutoFit/>
            </a:bodyPr>
            <a:lstStyle/>
            <a:p>
              <a:endParaRPr lang="en-US" dirty="0" smtClean="0"/>
            </a:p>
            <a:p>
              <a:r>
                <a:rPr lang="en-US" dirty="0" err="1" smtClean="0"/>
                <a:t>Liveaboard</a:t>
              </a:r>
              <a:endParaRPr lang="en-US" dirty="0" smtClean="0"/>
            </a:p>
            <a:p>
              <a:endParaRPr lang="en-US" dirty="0"/>
            </a:p>
          </p:txBody>
        </p:sp>
        <p:pic>
          <p:nvPicPr>
            <p:cNvPr id="1026" name="Picture 2" descr="mage result for livea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757" y="5666221"/>
              <a:ext cx="1397856" cy="931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59998" y="4163370"/>
            <a:ext cx="3516206" cy="1057903"/>
            <a:chOff x="459998" y="4163370"/>
            <a:chExt cx="3516206" cy="1057903"/>
          </a:xfrm>
        </p:grpSpPr>
        <p:sp>
          <p:nvSpPr>
            <p:cNvPr id="8" name="TextBox 7"/>
            <p:cNvSpPr txBox="1"/>
            <p:nvPr/>
          </p:nvSpPr>
          <p:spPr>
            <a:xfrm>
              <a:off x="1993189" y="4297943"/>
              <a:ext cx="1983015" cy="923330"/>
            </a:xfrm>
            <a:prstGeom prst="rect">
              <a:avLst/>
            </a:prstGeom>
            <a:noFill/>
          </p:spPr>
          <p:txBody>
            <a:bodyPr wrap="square" rtlCol="0">
              <a:spAutoFit/>
            </a:bodyPr>
            <a:lstStyle/>
            <a:p>
              <a:r>
                <a:rPr lang="en-US" dirty="0" smtClean="0"/>
                <a:t>Fully Skippered </a:t>
              </a:r>
              <a:r>
                <a:rPr lang="en-US" dirty="0" err="1" smtClean="0"/>
                <a:t>Hardboat</a:t>
              </a:r>
              <a:r>
                <a:rPr lang="en-US" dirty="0" smtClean="0"/>
                <a:t> diving</a:t>
              </a:r>
            </a:p>
            <a:p>
              <a:endParaRPr lang="en-US" dirty="0"/>
            </a:p>
          </p:txBody>
        </p:sp>
        <p:pic>
          <p:nvPicPr>
            <p:cNvPr id="1030" name="Picture 6" descr="mage result for hardboat d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98" y="4163370"/>
              <a:ext cx="1455066" cy="970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118437" y="4511949"/>
            <a:ext cx="1983015" cy="1370562"/>
            <a:chOff x="5138407" y="4306079"/>
            <a:chExt cx="1983015" cy="1370562"/>
          </a:xfrm>
        </p:grpSpPr>
        <p:sp>
          <p:nvSpPr>
            <p:cNvPr id="15" name="TextBox 14"/>
            <p:cNvSpPr txBox="1"/>
            <p:nvPr/>
          </p:nvSpPr>
          <p:spPr>
            <a:xfrm>
              <a:off x="5138407" y="4306079"/>
              <a:ext cx="1983015" cy="369332"/>
            </a:xfrm>
            <a:prstGeom prst="rect">
              <a:avLst/>
            </a:prstGeom>
            <a:noFill/>
          </p:spPr>
          <p:txBody>
            <a:bodyPr wrap="square" rtlCol="0">
              <a:spAutoFit/>
            </a:bodyPr>
            <a:lstStyle/>
            <a:p>
              <a:pPr algn="ctr"/>
              <a:r>
                <a:rPr lang="en-US" dirty="0" err="1" smtClean="0"/>
                <a:t>Hardboat</a:t>
              </a:r>
              <a:r>
                <a:rPr lang="en-US" dirty="0" smtClean="0"/>
                <a:t> Charter</a:t>
              </a:r>
              <a:endParaRPr lang="en-US" dirty="0"/>
            </a:p>
          </p:txBody>
        </p:sp>
        <p:pic>
          <p:nvPicPr>
            <p:cNvPr id="1032" name="Picture 8" descr="mage result for hardboat div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668" y="4666502"/>
              <a:ext cx="1516494" cy="101013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459998" y="1059972"/>
            <a:ext cx="11024866" cy="2677656"/>
          </a:xfrm>
          <a:prstGeom prst="rect">
            <a:avLst/>
          </a:prstGeom>
          <a:noFill/>
        </p:spPr>
        <p:txBody>
          <a:bodyPr wrap="square" rtlCol="0">
            <a:spAutoFit/>
          </a:bodyPr>
          <a:lstStyle/>
          <a:p>
            <a:pPr marL="285750" indent="-285750">
              <a:buFont typeface="Arial" charset="0"/>
              <a:buChar char="•"/>
            </a:pPr>
            <a:r>
              <a:rPr lang="en-US" sz="2800" dirty="0" smtClean="0"/>
              <a:t>Less for you to do in terms of equipment, dive management and logistics</a:t>
            </a:r>
          </a:p>
          <a:p>
            <a:pPr marL="285750" indent="-285750">
              <a:buFont typeface="Arial" charset="0"/>
              <a:buChar char="•"/>
            </a:pPr>
            <a:r>
              <a:rPr lang="en-US" sz="2800" dirty="0" smtClean="0"/>
              <a:t>No overhead in terms of kit </a:t>
            </a:r>
            <a:r>
              <a:rPr lang="en-US" sz="2800" dirty="0" err="1" smtClean="0"/>
              <a:t>etc</a:t>
            </a:r>
            <a:endParaRPr lang="en-US" sz="2800" dirty="0" smtClean="0"/>
          </a:p>
          <a:p>
            <a:pPr marL="285750" indent="-285750">
              <a:buFont typeface="Arial" charset="0"/>
              <a:buChar char="•"/>
            </a:pPr>
            <a:r>
              <a:rPr lang="en-US" sz="2800" dirty="0" smtClean="0"/>
              <a:t>Costs are fixed</a:t>
            </a:r>
          </a:p>
          <a:p>
            <a:pPr marL="285750" indent="-285750">
              <a:buFont typeface="Arial" charset="0"/>
              <a:buChar char="•"/>
            </a:pPr>
            <a:r>
              <a:rPr lang="en-US" sz="2800" dirty="0" smtClean="0"/>
              <a:t>Less to go wrong</a:t>
            </a:r>
          </a:p>
          <a:p>
            <a:pPr marL="285750" indent="-285750">
              <a:buFont typeface="Arial" charset="0"/>
              <a:buChar char="•"/>
            </a:pPr>
            <a:r>
              <a:rPr lang="en-US" sz="2800" dirty="0" smtClean="0"/>
              <a:t>Relies on Skipper’s expertise</a:t>
            </a:r>
          </a:p>
          <a:p>
            <a:pPr marL="285750" indent="-285750">
              <a:buFont typeface="Arial" charset="0"/>
              <a:buChar char="•"/>
            </a:pPr>
            <a:r>
              <a:rPr lang="en-US" sz="2800" dirty="0" smtClean="0"/>
              <a:t>Just turn up and dive</a:t>
            </a:r>
            <a:endParaRPr lang="en-US" sz="2800" dirty="0"/>
          </a:p>
        </p:txBody>
      </p:sp>
      <p:sp>
        <p:nvSpPr>
          <p:cNvPr id="33" name="TextBox 32"/>
          <p:cNvSpPr txBox="1"/>
          <p:nvPr/>
        </p:nvSpPr>
        <p:spPr>
          <a:xfrm>
            <a:off x="6787248" y="2914895"/>
            <a:ext cx="11024866" cy="3108543"/>
          </a:xfrm>
          <a:prstGeom prst="rect">
            <a:avLst/>
          </a:prstGeom>
          <a:noFill/>
        </p:spPr>
        <p:txBody>
          <a:bodyPr wrap="square" rtlCol="0">
            <a:spAutoFit/>
          </a:bodyPr>
          <a:lstStyle/>
          <a:p>
            <a:pPr marL="285750" indent="-285750">
              <a:buFont typeface="Arial" charset="0"/>
              <a:buChar char="•"/>
            </a:pPr>
            <a:r>
              <a:rPr lang="en-US" sz="2800" dirty="0" smtClean="0"/>
              <a:t>Need to book well in advance</a:t>
            </a:r>
          </a:p>
          <a:p>
            <a:pPr marL="285750" indent="-285750">
              <a:buFont typeface="Arial" charset="0"/>
              <a:buChar char="•"/>
            </a:pPr>
            <a:r>
              <a:rPr lang="en-US" sz="2800" dirty="0" smtClean="0"/>
              <a:t>Dive planning reduced (removed)</a:t>
            </a:r>
          </a:p>
          <a:p>
            <a:pPr marL="285750" indent="-285750">
              <a:buFont typeface="Arial" charset="0"/>
              <a:buChar char="•"/>
            </a:pPr>
            <a:r>
              <a:rPr lang="en-US" sz="2800" dirty="0" smtClean="0"/>
              <a:t>Can be more costly</a:t>
            </a:r>
          </a:p>
          <a:p>
            <a:pPr marL="285750" indent="-285750">
              <a:buFont typeface="Arial" charset="0"/>
              <a:buChar char="•"/>
            </a:pPr>
            <a:r>
              <a:rPr lang="en-US" sz="2800" dirty="0" smtClean="0"/>
              <a:t>Less flexible</a:t>
            </a:r>
          </a:p>
          <a:p>
            <a:pPr marL="285750" indent="-285750">
              <a:buFont typeface="Arial" charset="0"/>
              <a:buChar char="•"/>
            </a:pPr>
            <a:r>
              <a:rPr lang="en-US" sz="2800" dirty="0" smtClean="0"/>
              <a:t>Need to manage more money</a:t>
            </a:r>
          </a:p>
          <a:p>
            <a:pPr marL="285750" indent="-285750">
              <a:buFont typeface="Arial" charset="0"/>
              <a:buChar char="•"/>
            </a:pPr>
            <a:r>
              <a:rPr lang="en-US" sz="2800" dirty="0" smtClean="0"/>
              <a:t>Accommodation usually required</a:t>
            </a:r>
          </a:p>
          <a:p>
            <a:pPr marL="285750" indent="-285750">
              <a:buFont typeface="Arial" charset="0"/>
              <a:buChar char="•"/>
            </a:pPr>
            <a:r>
              <a:rPr lang="en-US" sz="2800" dirty="0" smtClean="0"/>
              <a:t>Mainly further afield</a:t>
            </a:r>
            <a:endParaRPr lang="en-US" sz="2800" dirty="0"/>
          </a:p>
        </p:txBody>
      </p:sp>
    </p:spTree>
    <p:extLst>
      <p:ext uri="{BB962C8B-B14F-4D97-AF65-F5344CB8AC3E}">
        <p14:creationId xmlns:p14="http://schemas.microsoft.com/office/powerpoint/2010/main" val="9721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dissolv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dissolv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dissolv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dissolv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dissolve">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dissolve">
                                      <p:cBhvr>
                                        <p:cTn id="32" dur="500"/>
                                        <p:tgtEl>
                                          <p:spTgt spid="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dissolve">
                                      <p:cBhvr>
                                        <p:cTn id="37" dur="500"/>
                                        <p:tgtEl>
                                          <p:spTgt spid="3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
                                            <p:txEl>
                                              <p:pRg st="1" end="1"/>
                                            </p:txEl>
                                          </p:spTgt>
                                        </p:tgtEl>
                                        <p:attrNameLst>
                                          <p:attrName>style.visibility</p:attrName>
                                        </p:attrNameLst>
                                      </p:cBhvr>
                                      <p:to>
                                        <p:strVal val="visible"/>
                                      </p:to>
                                    </p:set>
                                    <p:animEffect transition="in" filter="dissolve">
                                      <p:cBhvr>
                                        <p:cTn id="42" dur="500"/>
                                        <p:tgtEl>
                                          <p:spTgt spid="3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
                                            <p:txEl>
                                              <p:pRg st="2" end="2"/>
                                            </p:txEl>
                                          </p:spTgt>
                                        </p:tgtEl>
                                        <p:attrNameLst>
                                          <p:attrName>style.visibility</p:attrName>
                                        </p:attrNameLst>
                                      </p:cBhvr>
                                      <p:to>
                                        <p:strVal val="visible"/>
                                      </p:to>
                                    </p:set>
                                    <p:animEffect transition="in" filter="dissolve">
                                      <p:cBhvr>
                                        <p:cTn id="47" dur="500"/>
                                        <p:tgtEl>
                                          <p:spTgt spid="3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
                                            <p:txEl>
                                              <p:pRg st="3" end="3"/>
                                            </p:txEl>
                                          </p:spTgt>
                                        </p:tgtEl>
                                        <p:attrNameLst>
                                          <p:attrName>style.visibility</p:attrName>
                                        </p:attrNameLst>
                                      </p:cBhvr>
                                      <p:to>
                                        <p:strVal val="visible"/>
                                      </p:to>
                                    </p:set>
                                    <p:animEffect transition="in" filter="dissolve">
                                      <p:cBhvr>
                                        <p:cTn id="52" dur="500"/>
                                        <p:tgtEl>
                                          <p:spTgt spid="3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3">
                                            <p:txEl>
                                              <p:pRg st="4" end="4"/>
                                            </p:txEl>
                                          </p:spTgt>
                                        </p:tgtEl>
                                        <p:attrNameLst>
                                          <p:attrName>style.visibility</p:attrName>
                                        </p:attrNameLst>
                                      </p:cBhvr>
                                      <p:to>
                                        <p:strVal val="visible"/>
                                      </p:to>
                                    </p:set>
                                    <p:animEffect transition="in" filter="dissolve">
                                      <p:cBhvr>
                                        <p:cTn id="57" dur="500"/>
                                        <p:tgtEl>
                                          <p:spTgt spid="3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
                                            <p:txEl>
                                              <p:pRg st="5" end="5"/>
                                            </p:txEl>
                                          </p:spTgt>
                                        </p:tgtEl>
                                        <p:attrNameLst>
                                          <p:attrName>style.visibility</p:attrName>
                                        </p:attrNameLst>
                                      </p:cBhvr>
                                      <p:to>
                                        <p:strVal val="visible"/>
                                      </p:to>
                                    </p:set>
                                    <p:animEffect transition="in" filter="dissolve">
                                      <p:cBhvr>
                                        <p:cTn id="62" dur="500"/>
                                        <p:tgtEl>
                                          <p:spTgt spid="3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xEl>
                                              <p:pRg st="6" end="6"/>
                                            </p:txEl>
                                          </p:spTgt>
                                        </p:tgtEl>
                                        <p:attrNameLst>
                                          <p:attrName>style.visibility</p:attrName>
                                        </p:attrNameLst>
                                      </p:cBhvr>
                                      <p:to>
                                        <p:strVal val="visible"/>
                                      </p:to>
                                    </p:set>
                                    <p:animEffect transition="in" filter="dissolve">
                                      <p:cBhvr>
                                        <p:cTn id="67" dur="500"/>
                                        <p:tgtEl>
                                          <p:spTgt spid="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93" y="201002"/>
            <a:ext cx="10515600" cy="1325563"/>
          </a:xfrm>
        </p:spPr>
        <p:txBody>
          <a:bodyPr/>
          <a:lstStyle/>
          <a:p>
            <a:r>
              <a:rPr lang="en-US" smtClean="0"/>
              <a:t>Checklists for kit and provisions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820" y="1277010"/>
            <a:ext cx="4176379" cy="54031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078" y="531202"/>
            <a:ext cx="4723143" cy="6148998"/>
          </a:xfrm>
          <a:prstGeom prst="rect">
            <a:avLst/>
          </a:prstGeom>
        </p:spPr>
      </p:pic>
    </p:spTree>
    <p:extLst>
      <p:ext uri="{BB962C8B-B14F-4D97-AF65-F5344CB8AC3E}">
        <p14:creationId xmlns:p14="http://schemas.microsoft.com/office/powerpoint/2010/main" val="1553684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Options</a:t>
            </a:r>
            <a:r>
              <a:rPr lang="is-IS" dirty="0" smtClean="0"/>
              <a:t>…</a:t>
            </a:r>
            <a:endParaRPr lang="en-US" dirty="0"/>
          </a:p>
        </p:txBody>
      </p:sp>
      <p:pic>
        <p:nvPicPr>
          <p:cNvPr id="1026" name="Picture 2" descr="mage result for blue o2 scu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79076"/>
            <a:ext cx="3683802" cy="2453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dive holiday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65125"/>
            <a:ext cx="4095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dive holiday comp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6914" y="5065035"/>
            <a:ext cx="2466885" cy="1334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dive holiday compa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032" y="5363896"/>
            <a:ext cx="2968137" cy="11147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ge result for fleet d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956" y="581025"/>
            <a:ext cx="2444088" cy="1473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e result for uk dive char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0593" y="2579076"/>
            <a:ext cx="3976321" cy="12444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ge result for uk dive char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0593" y="4166265"/>
            <a:ext cx="2696308" cy="17975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age result for uk dive char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5505" y="2585278"/>
            <a:ext cx="26289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58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The easier trips..  What you need to do.</a:t>
            </a:r>
            <a:endParaRPr lang="en-US" b="1" dirty="0"/>
          </a:p>
        </p:txBody>
      </p:sp>
      <p:grpSp>
        <p:nvGrpSpPr>
          <p:cNvPr id="12" name="Group 11"/>
          <p:cNvGrpSpPr/>
          <p:nvPr/>
        </p:nvGrpSpPr>
        <p:grpSpPr>
          <a:xfrm>
            <a:off x="1617695" y="5592551"/>
            <a:ext cx="2585470" cy="1111888"/>
            <a:chOff x="2172143" y="5485447"/>
            <a:chExt cx="2585470" cy="1111888"/>
          </a:xfrm>
        </p:grpSpPr>
        <p:sp>
          <p:nvSpPr>
            <p:cNvPr id="9" name="TextBox 8"/>
            <p:cNvSpPr txBox="1"/>
            <p:nvPr/>
          </p:nvSpPr>
          <p:spPr>
            <a:xfrm>
              <a:off x="2172143" y="5485447"/>
              <a:ext cx="1983016" cy="923330"/>
            </a:xfrm>
            <a:prstGeom prst="rect">
              <a:avLst/>
            </a:prstGeom>
            <a:noFill/>
          </p:spPr>
          <p:txBody>
            <a:bodyPr wrap="square" rtlCol="0">
              <a:spAutoFit/>
            </a:bodyPr>
            <a:lstStyle/>
            <a:p>
              <a:endParaRPr lang="en-US" dirty="0" smtClean="0"/>
            </a:p>
            <a:p>
              <a:r>
                <a:rPr lang="en-US" dirty="0" err="1" smtClean="0"/>
                <a:t>Liveaboard</a:t>
              </a:r>
              <a:endParaRPr lang="en-US" dirty="0" smtClean="0"/>
            </a:p>
            <a:p>
              <a:endParaRPr lang="en-US" dirty="0"/>
            </a:p>
          </p:txBody>
        </p:sp>
        <p:pic>
          <p:nvPicPr>
            <p:cNvPr id="1026" name="Picture 2" descr="mage result for livea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757" y="5666221"/>
              <a:ext cx="1397856" cy="931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59998" y="4163370"/>
            <a:ext cx="3264405" cy="1057130"/>
            <a:chOff x="459998" y="4163370"/>
            <a:chExt cx="3264405" cy="1057130"/>
          </a:xfrm>
        </p:grpSpPr>
        <p:sp>
          <p:nvSpPr>
            <p:cNvPr id="8" name="TextBox 7"/>
            <p:cNvSpPr txBox="1"/>
            <p:nvPr/>
          </p:nvSpPr>
          <p:spPr>
            <a:xfrm>
              <a:off x="1741388" y="4297170"/>
              <a:ext cx="1983015" cy="923330"/>
            </a:xfrm>
            <a:prstGeom prst="rect">
              <a:avLst/>
            </a:prstGeom>
            <a:noFill/>
          </p:spPr>
          <p:txBody>
            <a:bodyPr wrap="square" rtlCol="0">
              <a:spAutoFit/>
            </a:bodyPr>
            <a:lstStyle/>
            <a:p>
              <a:pPr algn="ctr"/>
              <a:r>
                <a:rPr lang="en-US" dirty="0" smtClean="0"/>
                <a:t>Fully Skippered </a:t>
              </a:r>
              <a:r>
                <a:rPr lang="en-US" dirty="0" err="1" smtClean="0"/>
                <a:t>Hardboat</a:t>
              </a:r>
              <a:r>
                <a:rPr lang="en-US" dirty="0" smtClean="0"/>
                <a:t> diving</a:t>
              </a:r>
            </a:p>
            <a:p>
              <a:endParaRPr lang="en-US" dirty="0"/>
            </a:p>
          </p:txBody>
        </p:sp>
        <p:pic>
          <p:nvPicPr>
            <p:cNvPr id="1030" name="Picture 6" descr="mage result for hardboat d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98" y="4163370"/>
              <a:ext cx="1455066" cy="970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118437" y="4511949"/>
            <a:ext cx="1983015" cy="1370562"/>
            <a:chOff x="5138407" y="4306079"/>
            <a:chExt cx="1983015" cy="1370562"/>
          </a:xfrm>
        </p:grpSpPr>
        <p:sp>
          <p:nvSpPr>
            <p:cNvPr id="15" name="TextBox 14"/>
            <p:cNvSpPr txBox="1"/>
            <p:nvPr/>
          </p:nvSpPr>
          <p:spPr>
            <a:xfrm>
              <a:off x="5138407" y="4306079"/>
              <a:ext cx="1983015" cy="369332"/>
            </a:xfrm>
            <a:prstGeom prst="rect">
              <a:avLst/>
            </a:prstGeom>
            <a:noFill/>
          </p:spPr>
          <p:txBody>
            <a:bodyPr wrap="square" rtlCol="0">
              <a:spAutoFit/>
            </a:bodyPr>
            <a:lstStyle/>
            <a:p>
              <a:pPr algn="ctr"/>
              <a:r>
                <a:rPr lang="en-US" dirty="0" err="1" smtClean="0"/>
                <a:t>Hardboat</a:t>
              </a:r>
              <a:r>
                <a:rPr lang="en-US" dirty="0" smtClean="0"/>
                <a:t> Charter</a:t>
              </a:r>
              <a:endParaRPr lang="en-US" dirty="0"/>
            </a:p>
          </p:txBody>
        </p:sp>
        <p:pic>
          <p:nvPicPr>
            <p:cNvPr id="1032" name="Picture 8" descr="mage result for hardboat d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668" y="4666502"/>
              <a:ext cx="1516494" cy="101013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459998" y="914401"/>
            <a:ext cx="17352116" cy="3108543"/>
          </a:xfrm>
          <a:prstGeom prst="rect">
            <a:avLst/>
          </a:prstGeom>
          <a:noFill/>
        </p:spPr>
        <p:txBody>
          <a:bodyPr wrap="square" rtlCol="0">
            <a:spAutoFit/>
          </a:bodyPr>
          <a:lstStyle/>
          <a:p>
            <a:pPr marL="285750" indent="-285750">
              <a:buFont typeface="Arial" charset="0"/>
              <a:buChar char="•"/>
            </a:pPr>
            <a:r>
              <a:rPr lang="en-US" sz="2800" dirty="0" smtClean="0"/>
              <a:t>Do your research</a:t>
            </a:r>
          </a:p>
          <a:p>
            <a:pPr marL="285750" indent="-285750">
              <a:buFont typeface="Arial" charset="0"/>
              <a:buChar char="•"/>
            </a:pPr>
            <a:r>
              <a:rPr lang="en-US" sz="2800" dirty="0" smtClean="0"/>
              <a:t>Decide on location (take advice if needed).</a:t>
            </a:r>
          </a:p>
          <a:p>
            <a:pPr marL="285750" indent="-285750">
              <a:buFont typeface="Arial" charset="0"/>
              <a:buChar char="•"/>
            </a:pPr>
            <a:r>
              <a:rPr lang="en-US" sz="2800" dirty="0" smtClean="0"/>
              <a:t>Ensure the timing is right (weather, </a:t>
            </a:r>
            <a:r>
              <a:rPr lang="en-US" sz="2800" dirty="0" err="1" smtClean="0"/>
              <a:t>viz</a:t>
            </a:r>
            <a:r>
              <a:rPr lang="en-US" sz="2800" dirty="0" smtClean="0"/>
              <a:t>, events, best time for wildlife </a:t>
            </a:r>
            <a:r>
              <a:rPr lang="en-US" sz="2800" dirty="0" err="1" smtClean="0"/>
              <a:t>etc</a:t>
            </a:r>
            <a:r>
              <a:rPr lang="en-US" sz="2800" dirty="0" smtClean="0"/>
              <a:t>)</a:t>
            </a:r>
          </a:p>
          <a:p>
            <a:pPr marL="285750" indent="-285750">
              <a:buFont typeface="Arial" charset="0"/>
              <a:buChar char="•"/>
            </a:pPr>
            <a:r>
              <a:rPr lang="en-US" sz="2800" dirty="0" smtClean="0"/>
              <a:t>Work out deposits and ensure you have commitment before you commit</a:t>
            </a:r>
          </a:p>
          <a:p>
            <a:pPr marL="285750" indent="-285750">
              <a:buFont typeface="Arial" charset="0"/>
              <a:buChar char="•"/>
            </a:pPr>
            <a:r>
              <a:rPr lang="en-US" sz="2800" dirty="0" smtClean="0"/>
              <a:t>If accommodation is needed, offer options, suggest people arrange their own</a:t>
            </a:r>
          </a:p>
          <a:p>
            <a:pPr marL="742950" lvl="1" indent="-285750">
              <a:buFont typeface="Arial" charset="0"/>
              <a:buChar char="•"/>
            </a:pPr>
            <a:r>
              <a:rPr lang="en-US" sz="2800" dirty="0" smtClean="0"/>
              <a:t>B&amp;B</a:t>
            </a:r>
          </a:p>
          <a:p>
            <a:pPr marL="742950" lvl="1" indent="-285750">
              <a:buFont typeface="Arial" charset="0"/>
              <a:buChar char="•"/>
            </a:pPr>
            <a:r>
              <a:rPr lang="en-US" sz="2800" dirty="0" smtClean="0"/>
              <a:t>Bunkhouse </a:t>
            </a:r>
            <a:endParaRPr lang="en-US" sz="2800" dirty="0"/>
          </a:p>
        </p:txBody>
      </p:sp>
      <p:sp>
        <p:nvSpPr>
          <p:cNvPr id="14" name="TextBox 13"/>
          <p:cNvSpPr txBox="1"/>
          <p:nvPr/>
        </p:nvSpPr>
        <p:spPr>
          <a:xfrm>
            <a:off x="6495486" y="3443181"/>
            <a:ext cx="17352116" cy="1815882"/>
          </a:xfrm>
          <a:prstGeom prst="rect">
            <a:avLst/>
          </a:prstGeom>
          <a:noFill/>
        </p:spPr>
        <p:txBody>
          <a:bodyPr wrap="square" rtlCol="0">
            <a:spAutoFit/>
          </a:bodyPr>
          <a:lstStyle/>
          <a:p>
            <a:pPr marL="285750" indent="-285750">
              <a:buFont typeface="Arial" charset="0"/>
              <a:buChar char="•"/>
            </a:pPr>
            <a:r>
              <a:rPr lang="en-US" sz="2800" dirty="0" smtClean="0"/>
              <a:t>Don</a:t>
            </a:r>
            <a:r>
              <a:rPr lang="uk-UA" sz="2800" dirty="0" smtClean="0"/>
              <a:t>’</a:t>
            </a:r>
            <a:r>
              <a:rPr lang="en-US" sz="2800" dirty="0" smtClean="0"/>
              <a:t>t take financial risks</a:t>
            </a:r>
          </a:p>
          <a:p>
            <a:pPr marL="285750" indent="-285750">
              <a:buFont typeface="Arial" charset="0"/>
              <a:buChar char="•"/>
            </a:pPr>
            <a:r>
              <a:rPr lang="en-US" sz="2800" dirty="0" smtClean="0"/>
              <a:t>Obtain deposits before spending</a:t>
            </a:r>
          </a:p>
          <a:p>
            <a:pPr marL="285750" indent="-285750">
              <a:buFont typeface="Arial" charset="0"/>
              <a:buChar char="•"/>
            </a:pPr>
            <a:r>
              <a:rPr lang="en-US" sz="2800" dirty="0" smtClean="0"/>
              <a:t>Be clear on cancellation terms </a:t>
            </a:r>
          </a:p>
          <a:p>
            <a:pPr marL="285750" indent="-285750">
              <a:buFont typeface="Arial" charset="0"/>
              <a:buChar char="•"/>
            </a:pPr>
            <a:r>
              <a:rPr lang="en-US" sz="2800" dirty="0" smtClean="0"/>
              <a:t>Collect money early</a:t>
            </a:r>
            <a:endParaRPr lang="en-US" sz="2800" dirty="0"/>
          </a:p>
        </p:txBody>
      </p:sp>
    </p:spTree>
    <p:extLst>
      <p:ext uri="{BB962C8B-B14F-4D97-AF65-F5344CB8AC3E}">
        <p14:creationId xmlns:p14="http://schemas.microsoft.com/office/powerpoint/2010/main" val="7213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dissolve">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dissolve">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dissolve">
                                      <p:cBhvr>
                                        <p:cTn id="17" dur="5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dissolve">
                                      <p:cBhvr>
                                        <p:cTn id="22" dur="500"/>
                                        <p:tgtEl>
                                          <p:spTgt spid="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animEffect transition="in" filter="dissolve">
                                      <p:cBhvr>
                                        <p:cTn id="27" dur="500"/>
                                        <p:tgtEl>
                                          <p:spTgt spid="33">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3">
                                            <p:txEl>
                                              <p:pRg st="5" end="5"/>
                                            </p:txEl>
                                          </p:spTgt>
                                        </p:tgtEl>
                                        <p:attrNameLst>
                                          <p:attrName>style.visibility</p:attrName>
                                        </p:attrNameLst>
                                      </p:cBhvr>
                                      <p:to>
                                        <p:strVal val="visible"/>
                                      </p:to>
                                    </p:set>
                                    <p:animEffect transition="in" filter="dissolve">
                                      <p:cBhvr>
                                        <p:cTn id="30" dur="500"/>
                                        <p:tgtEl>
                                          <p:spTgt spid="33">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3">
                                            <p:txEl>
                                              <p:pRg st="6" end="6"/>
                                            </p:txEl>
                                          </p:spTgt>
                                        </p:tgtEl>
                                        <p:attrNameLst>
                                          <p:attrName>style.visibility</p:attrName>
                                        </p:attrNameLst>
                                      </p:cBhvr>
                                      <p:to>
                                        <p:strVal val="visible"/>
                                      </p:to>
                                    </p:set>
                                    <p:animEffect transition="in" filter="dissolve">
                                      <p:cBhvr>
                                        <p:cTn id="33" dur="500"/>
                                        <p:tgtEl>
                                          <p:spTgt spid="3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dissolve">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dissolve">
                                      <p:cBhvr>
                                        <p:cTn id="43" dur="500"/>
                                        <p:tgtEl>
                                          <p:spTgt spid="1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dissolve">
                                      <p:cBhvr>
                                        <p:cTn id="48" dur="500"/>
                                        <p:tgtEl>
                                          <p:spTgt spid="1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4">
                                            <p:txEl>
                                              <p:pRg st="3" end="3"/>
                                            </p:txEl>
                                          </p:spTgt>
                                        </p:tgtEl>
                                        <p:attrNameLst>
                                          <p:attrName>style.visibility</p:attrName>
                                        </p:attrNameLst>
                                      </p:cBhvr>
                                      <p:to>
                                        <p:strVal val="visible"/>
                                      </p:to>
                                    </p:set>
                                    <p:animEffect transition="in" filter="dissolve">
                                      <p:cBhvr>
                                        <p:cTn id="5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A little more to think about</a:t>
            </a:r>
            <a:r>
              <a:rPr lang="is-IS" b="1" dirty="0" smtClean="0"/>
              <a:t>..</a:t>
            </a:r>
            <a:endParaRPr lang="en-US" b="1" dirty="0"/>
          </a:p>
        </p:txBody>
      </p:sp>
      <p:sp>
        <p:nvSpPr>
          <p:cNvPr id="4" name="Right Arrow 3"/>
          <p:cNvSpPr/>
          <p:nvPr/>
        </p:nvSpPr>
        <p:spPr>
          <a:xfrm rot="19965201">
            <a:off x="1093083" y="3413843"/>
            <a:ext cx="10073664" cy="36406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91218" y="922667"/>
            <a:ext cx="948906" cy="369332"/>
          </a:xfrm>
          <a:prstGeom prst="rect">
            <a:avLst/>
          </a:prstGeom>
          <a:noFill/>
        </p:spPr>
        <p:txBody>
          <a:bodyPr wrap="square" rtlCol="0">
            <a:spAutoFit/>
          </a:bodyPr>
          <a:lstStyle/>
          <a:p>
            <a:r>
              <a:rPr lang="en-US" b="1" dirty="0" smtClean="0"/>
              <a:t>Hardest</a:t>
            </a:r>
            <a:endParaRPr lang="en-US" b="1" dirty="0"/>
          </a:p>
        </p:txBody>
      </p:sp>
      <p:grpSp>
        <p:nvGrpSpPr>
          <p:cNvPr id="17" name="Group 16"/>
          <p:cNvGrpSpPr/>
          <p:nvPr/>
        </p:nvGrpSpPr>
        <p:grpSpPr>
          <a:xfrm>
            <a:off x="7551621" y="2986044"/>
            <a:ext cx="1983015" cy="1349483"/>
            <a:chOff x="6101452" y="3702041"/>
            <a:chExt cx="1983015" cy="1349483"/>
          </a:xfrm>
        </p:grpSpPr>
        <p:pic>
          <p:nvPicPr>
            <p:cNvPr id="1038" name="Picture 14" descr="http://www.ecsac.org.uk/updates/wp-content/uploads/2016/11/Screen-Shot-2017-10-01-at-17.10.32-1024x374.png"/>
            <p:cNvPicPr>
              <a:picLocks noChangeAspect="1" noChangeArrowheads="1"/>
            </p:cNvPicPr>
            <p:nvPr/>
          </p:nvPicPr>
          <p:blipFill rotWithShape="1">
            <a:blip r:embed="rId2">
              <a:extLst>
                <a:ext uri="{28A0092B-C50C-407E-A947-70E740481C1C}">
                  <a14:useLocalDpi xmlns:a14="http://schemas.microsoft.com/office/drawing/2010/main" val="0"/>
                </a:ext>
              </a:extLst>
            </a:blip>
            <a:srcRect r="27524" b="6814"/>
            <a:stretch/>
          </p:blipFill>
          <p:spPr bwMode="auto">
            <a:xfrm>
              <a:off x="6304441" y="3702041"/>
              <a:ext cx="1502292" cy="7059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452" y="4405193"/>
              <a:ext cx="1983015" cy="646331"/>
            </a:xfrm>
            <a:prstGeom prst="rect">
              <a:avLst/>
            </a:prstGeom>
            <a:noFill/>
          </p:spPr>
          <p:txBody>
            <a:bodyPr wrap="square" rtlCol="0">
              <a:spAutoFit/>
            </a:bodyPr>
            <a:lstStyle/>
            <a:p>
              <a:pPr algn="ctr"/>
              <a:r>
                <a:rPr lang="en-US" dirty="0" smtClean="0"/>
                <a:t>Weekend/Week RIB Diving</a:t>
              </a:r>
              <a:endParaRPr lang="en-US" dirty="0"/>
            </a:p>
          </p:txBody>
        </p:sp>
      </p:grpSp>
      <p:grpSp>
        <p:nvGrpSpPr>
          <p:cNvPr id="18" name="Group 17"/>
          <p:cNvGrpSpPr/>
          <p:nvPr/>
        </p:nvGrpSpPr>
        <p:grpSpPr>
          <a:xfrm>
            <a:off x="3211657" y="2625233"/>
            <a:ext cx="1983015" cy="1924560"/>
            <a:chOff x="3211657" y="2625233"/>
            <a:chExt cx="1983015" cy="1924560"/>
          </a:xfrm>
        </p:grpSpPr>
        <p:sp>
          <p:nvSpPr>
            <p:cNvPr id="27" name="TextBox 26"/>
            <p:cNvSpPr txBox="1"/>
            <p:nvPr/>
          </p:nvSpPr>
          <p:spPr>
            <a:xfrm>
              <a:off x="3211657" y="3626463"/>
              <a:ext cx="1983015" cy="923330"/>
            </a:xfrm>
            <a:prstGeom prst="rect">
              <a:avLst/>
            </a:prstGeom>
            <a:noFill/>
          </p:spPr>
          <p:txBody>
            <a:bodyPr wrap="square" rtlCol="0">
              <a:spAutoFit/>
            </a:bodyPr>
            <a:lstStyle/>
            <a:p>
              <a:pPr algn="ctr"/>
              <a:r>
                <a:rPr lang="en-US" dirty="0" smtClean="0"/>
                <a:t>Day Out </a:t>
              </a:r>
            </a:p>
            <a:p>
              <a:pPr algn="ctr"/>
              <a:r>
                <a:rPr lang="en-US" dirty="0" smtClean="0"/>
                <a:t>RIB Diving</a:t>
              </a:r>
            </a:p>
            <a:p>
              <a:pPr algn="ctr"/>
              <a:r>
                <a:rPr lang="en-US" dirty="0" smtClean="0"/>
                <a:t>Shore Diving</a:t>
              </a:r>
              <a:endParaRPr lang="en-US" dirty="0"/>
            </a:p>
          </p:txBody>
        </p:sp>
        <p:pic>
          <p:nvPicPr>
            <p:cNvPr id="1040" name="Picture 16" descr="http://www.ecsac.org.uk/updates/wp-content/uploads/2017/10/DSCN1423-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830" y="2625233"/>
              <a:ext cx="1452668" cy="1090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5859536" y="3645929"/>
            <a:ext cx="1983015" cy="1488308"/>
            <a:chOff x="5859536" y="3645929"/>
            <a:chExt cx="1983015" cy="1488308"/>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786" y="3645929"/>
              <a:ext cx="1382658" cy="818162"/>
            </a:xfrm>
            <a:prstGeom prst="rect">
              <a:avLst/>
            </a:prstGeom>
          </p:spPr>
        </p:pic>
        <p:sp>
          <p:nvSpPr>
            <p:cNvPr id="31" name="TextBox 30"/>
            <p:cNvSpPr txBox="1"/>
            <p:nvPr/>
          </p:nvSpPr>
          <p:spPr>
            <a:xfrm>
              <a:off x="5859536" y="4487906"/>
              <a:ext cx="1983015" cy="646331"/>
            </a:xfrm>
            <a:prstGeom prst="rect">
              <a:avLst/>
            </a:prstGeom>
            <a:noFill/>
          </p:spPr>
          <p:txBody>
            <a:bodyPr wrap="square" rtlCol="0">
              <a:spAutoFit/>
            </a:bodyPr>
            <a:lstStyle/>
            <a:p>
              <a:pPr algn="ctr"/>
              <a:r>
                <a:rPr lang="en-US" dirty="0" smtClean="0"/>
                <a:t>RIB Diving</a:t>
              </a:r>
              <a:br>
                <a:rPr lang="en-US" dirty="0" smtClean="0"/>
              </a:br>
              <a:r>
                <a:rPr lang="en-US" dirty="0" smtClean="0"/>
                <a:t>Abroad</a:t>
              </a:r>
              <a:endParaRPr lang="en-US" dirty="0"/>
            </a:p>
          </p:txBody>
        </p:sp>
      </p:grpSp>
      <p:sp>
        <p:nvSpPr>
          <p:cNvPr id="32" name="TextBox 31"/>
          <p:cNvSpPr txBox="1"/>
          <p:nvPr/>
        </p:nvSpPr>
        <p:spPr>
          <a:xfrm>
            <a:off x="792482" y="5882511"/>
            <a:ext cx="948906" cy="369332"/>
          </a:xfrm>
          <a:prstGeom prst="rect">
            <a:avLst/>
          </a:prstGeom>
          <a:noFill/>
        </p:spPr>
        <p:txBody>
          <a:bodyPr wrap="square" rtlCol="0">
            <a:spAutoFit/>
          </a:bodyPr>
          <a:lstStyle/>
          <a:p>
            <a:r>
              <a:rPr lang="en-US" b="1" smtClean="0"/>
              <a:t>Easiest</a:t>
            </a:r>
            <a:endParaRPr lang="en-US" b="1" dirty="0"/>
          </a:p>
        </p:txBody>
      </p:sp>
    </p:spTree>
    <p:extLst>
      <p:ext uri="{BB962C8B-B14F-4D97-AF65-F5344CB8AC3E}">
        <p14:creationId xmlns:p14="http://schemas.microsoft.com/office/powerpoint/2010/main" val="3775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Trips that need a little more effort..</a:t>
            </a:r>
            <a:endParaRPr lang="en-US" b="1" dirty="0"/>
          </a:p>
        </p:txBody>
      </p:sp>
      <p:grpSp>
        <p:nvGrpSpPr>
          <p:cNvPr id="17" name="Group 16"/>
          <p:cNvGrpSpPr/>
          <p:nvPr/>
        </p:nvGrpSpPr>
        <p:grpSpPr>
          <a:xfrm>
            <a:off x="4778892" y="5147706"/>
            <a:ext cx="1983015" cy="1349483"/>
            <a:chOff x="6101452" y="3702041"/>
            <a:chExt cx="1983015" cy="1349483"/>
          </a:xfrm>
        </p:grpSpPr>
        <p:pic>
          <p:nvPicPr>
            <p:cNvPr id="1038" name="Picture 14" descr="http://www.ecsac.org.uk/updates/wp-content/uploads/2016/11/Screen-Shot-2017-10-01-at-17.10.32-1024x374.png"/>
            <p:cNvPicPr>
              <a:picLocks noChangeAspect="1" noChangeArrowheads="1"/>
            </p:cNvPicPr>
            <p:nvPr/>
          </p:nvPicPr>
          <p:blipFill rotWithShape="1">
            <a:blip r:embed="rId3">
              <a:extLst>
                <a:ext uri="{28A0092B-C50C-407E-A947-70E740481C1C}">
                  <a14:useLocalDpi xmlns:a14="http://schemas.microsoft.com/office/drawing/2010/main" val="0"/>
                </a:ext>
              </a:extLst>
            </a:blip>
            <a:srcRect r="27524" b="6814"/>
            <a:stretch/>
          </p:blipFill>
          <p:spPr bwMode="auto">
            <a:xfrm>
              <a:off x="6304441" y="3702041"/>
              <a:ext cx="1502292" cy="7059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452" y="4405193"/>
              <a:ext cx="1983015" cy="646331"/>
            </a:xfrm>
            <a:prstGeom prst="rect">
              <a:avLst/>
            </a:prstGeom>
            <a:noFill/>
          </p:spPr>
          <p:txBody>
            <a:bodyPr wrap="square" rtlCol="0">
              <a:spAutoFit/>
            </a:bodyPr>
            <a:lstStyle/>
            <a:p>
              <a:pPr algn="ctr"/>
              <a:r>
                <a:rPr lang="en-US" dirty="0" smtClean="0"/>
                <a:t>Weekend RIB Diving</a:t>
              </a:r>
              <a:endParaRPr lang="en-US" dirty="0"/>
            </a:p>
          </p:txBody>
        </p:sp>
      </p:grpSp>
      <p:grpSp>
        <p:nvGrpSpPr>
          <p:cNvPr id="18" name="Group 17"/>
          <p:cNvGrpSpPr/>
          <p:nvPr/>
        </p:nvGrpSpPr>
        <p:grpSpPr>
          <a:xfrm>
            <a:off x="501114" y="5147706"/>
            <a:ext cx="1983015" cy="1647561"/>
            <a:chOff x="3211657" y="2625233"/>
            <a:chExt cx="1983015" cy="1647561"/>
          </a:xfrm>
        </p:grpSpPr>
        <p:sp>
          <p:nvSpPr>
            <p:cNvPr id="27" name="TextBox 26"/>
            <p:cNvSpPr txBox="1"/>
            <p:nvPr/>
          </p:nvSpPr>
          <p:spPr>
            <a:xfrm>
              <a:off x="3211657" y="3626463"/>
              <a:ext cx="1983015" cy="646331"/>
            </a:xfrm>
            <a:prstGeom prst="rect">
              <a:avLst/>
            </a:prstGeom>
            <a:noFill/>
          </p:spPr>
          <p:txBody>
            <a:bodyPr wrap="square" rtlCol="0">
              <a:spAutoFit/>
            </a:bodyPr>
            <a:lstStyle/>
            <a:p>
              <a:pPr algn="ctr"/>
              <a:r>
                <a:rPr lang="en-US" smtClean="0"/>
                <a:t>Day Out </a:t>
              </a:r>
            </a:p>
            <a:p>
              <a:pPr algn="ctr"/>
              <a:r>
                <a:rPr lang="en-US" dirty="0" smtClean="0"/>
                <a:t>RIB Diving</a:t>
              </a:r>
              <a:endParaRPr lang="en-US" dirty="0"/>
            </a:p>
          </p:txBody>
        </p:sp>
        <p:pic>
          <p:nvPicPr>
            <p:cNvPr id="1040" name="Picture 16" descr="http://www.ecsac.org.uk/updates/wp-content/uploads/2017/10/DSCN1423-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830" y="2625233"/>
              <a:ext cx="1452668" cy="1090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640003" y="5147706"/>
            <a:ext cx="1983015" cy="1488308"/>
            <a:chOff x="5859536" y="3645929"/>
            <a:chExt cx="1983015" cy="1488308"/>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786" y="3645929"/>
              <a:ext cx="1382658" cy="818162"/>
            </a:xfrm>
            <a:prstGeom prst="rect">
              <a:avLst/>
            </a:prstGeom>
          </p:spPr>
        </p:pic>
        <p:sp>
          <p:nvSpPr>
            <p:cNvPr id="31" name="TextBox 30"/>
            <p:cNvSpPr txBox="1"/>
            <p:nvPr/>
          </p:nvSpPr>
          <p:spPr>
            <a:xfrm>
              <a:off x="5859536" y="4487906"/>
              <a:ext cx="1983015" cy="646331"/>
            </a:xfrm>
            <a:prstGeom prst="rect">
              <a:avLst/>
            </a:prstGeom>
            <a:noFill/>
          </p:spPr>
          <p:txBody>
            <a:bodyPr wrap="square" rtlCol="0">
              <a:spAutoFit/>
            </a:bodyPr>
            <a:lstStyle/>
            <a:p>
              <a:pPr algn="ctr"/>
              <a:r>
                <a:rPr lang="en-US" dirty="0" smtClean="0"/>
                <a:t>RIB Diving</a:t>
              </a:r>
              <a:br>
                <a:rPr lang="en-US" dirty="0" smtClean="0"/>
              </a:br>
              <a:r>
                <a:rPr lang="en-US" dirty="0" smtClean="0"/>
                <a:t>Abroad</a:t>
              </a:r>
              <a:endParaRPr lang="en-US" dirty="0"/>
            </a:p>
          </p:txBody>
        </p:sp>
      </p:grpSp>
      <p:sp>
        <p:nvSpPr>
          <p:cNvPr id="32" name="TextBox 31"/>
          <p:cNvSpPr txBox="1"/>
          <p:nvPr/>
        </p:nvSpPr>
        <p:spPr>
          <a:xfrm>
            <a:off x="459998" y="914401"/>
            <a:ext cx="17352116" cy="3539430"/>
          </a:xfrm>
          <a:prstGeom prst="rect">
            <a:avLst/>
          </a:prstGeom>
          <a:noFill/>
        </p:spPr>
        <p:txBody>
          <a:bodyPr wrap="square" rtlCol="0">
            <a:spAutoFit/>
          </a:bodyPr>
          <a:lstStyle/>
          <a:p>
            <a:pPr marL="285750" indent="-285750">
              <a:buFont typeface="Arial" charset="0"/>
              <a:buChar char="•"/>
            </a:pPr>
            <a:r>
              <a:rPr lang="en-US" sz="2800" dirty="0" smtClean="0"/>
              <a:t>Using club boats needs more organisation</a:t>
            </a:r>
          </a:p>
          <a:p>
            <a:pPr marL="742950" lvl="1" indent="-285750">
              <a:buFont typeface="Arial" charset="0"/>
              <a:buChar char="•"/>
            </a:pPr>
            <a:r>
              <a:rPr lang="en-US" sz="2800" dirty="0" smtClean="0"/>
              <a:t>You need towing vehicles, boat handlers and diver </a:t>
            </a:r>
            <a:r>
              <a:rPr lang="en-US" sz="2800" dirty="0" err="1" smtClean="0"/>
              <a:t>coxwains</a:t>
            </a:r>
            <a:endParaRPr lang="en-US" sz="2800" dirty="0" smtClean="0"/>
          </a:p>
          <a:p>
            <a:pPr marL="742950" lvl="1" indent="-285750">
              <a:buFont typeface="Arial" charset="0"/>
              <a:buChar char="•"/>
            </a:pPr>
            <a:r>
              <a:rPr lang="en-US" sz="2800" dirty="0" smtClean="0"/>
              <a:t>Dive management will be more involved</a:t>
            </a:r>
          </a:p>
          <a:p>
            <a:pPr marL="742950" lvl="1" indent="-285750">
              <a:buFont typeface="Arial" charset="0"/>
              <a:buChar char="•"/>
            </a:pPr>
            <a:r>
              <a:rPr lang="en-US" sz="2800" dirty="0" smtClean="0"/>
              <a:t>Launching and recovery needs to be organised considered</a:t>
            </a:r>
          </a:p>
          <a:p>
            <a:pPr marL="742950" lvl="1" indent="-285750">
              <a:buFont typeface="Arial" charset="0"/>
              <a:buChar char="•"/>
            </a:pPr>
            <a:r>
              <a:rPr lang="en-US" sz="2800" dirty="0" smtClean="0"/>
              <a:t>We need to take the O2 kits and tools, AED </a:t>
            </a:r>
            <a:r>
              <a:rPr lang="en-US" sz="2800" dirty="0" err="1" smtClean="0"/>
              <a:t>etc</a:t>
            </a:r>
            <a:endParaRPr lang="en-US" sz="2800" dirty="0" smtClean="0"/>
          </a:p>
          <a:p>
            <a:pPr marL="742950" lvl="1" indent="-285750">
              <a:buFont typeface="Arial" charset="0"/>
              <a:buChar char="•"/>
            </a:pPr>
            <a:r>
              <a:rPr lang="en-US" sz="2800" dirty="0" smtClean="0"/>
              <a:t>Detailed dive planning will be needed</a:t>
            </a:r>
          </a:p>
          <a:p>
            <a:pPr marL="742950" lvl="1" indent="-285750">
              <a:buFont typeface="Arial" charset="0"/>
              <a:buChar char="•"/>
            </a:pPr>
            <a:r>
              <a:rPr lang="en-US" sz="2800" dirty="0" smtClean="0"/>
              <a:t>Best to put together a flyer with details</a:t>
            </a:r>
          </a:p>
          <a:p>
            <a:pPr marL="742950" lvl="1" indent="-285750">
              <a:buFont typeface="Arial" charset="0"/>
              <a:buChar char="•"/>
            </a:pPr>
            <a:r>
              <a:rPr lang="en-US" sz="2800" dirty="0" smtClean="0"/>
              <a:t>Self sufficiency needed</a:t>
            </a:r>
          </a:p>
        </p:txBody>
      </p:sp>
      <p:sp>
        <p:nvSpPr>
          <p:cNvPr id="33" name="TextBox 32"/>
          <p:cNvSpPr txBox="1"/>
          <p:nvPr/>
        </p:nvSpPr>
        <p:spPr>
          <a:xfrm>
            <a:off x="6687162" y="3749457"/>
            <a:ext cx="17352116" cy="3108543"/>
          </a:xfrm>
          <a:prstGeom prst="rect">
            <a:avLst/>
          </a:prstGeom>
          <a:noFill/>
        </p:spPr>
        <p:txBody>
          <a:bodyPr wrap="square" rtlCol="0">
            <a:spAutoFit/>
          </a:bodyPr>
          <a:lstStyle/>
          <a:p>
            <a:pPr marL="285750" indent="-285750">
              <a:buFont typeface="Arial" charset="0"/>
              <a:buChar char="•"/>
            </a:pPr>
            <a:endParaRPr lang="en-US" sz="2800" dirty="0" smtClean="0"/>
          </a:p>
          <a:p>
            <a:pPr marL="285750" indent="-285750">
              <a:buFont typeface="Arial" charset="0"/>
              <a:buChar char="•"/>
            </a:pPr>
            <a:r>
              <a:rPr lang="en-US" sz="2800" dirty="0" smtClean="0"/>
              <a:t>These trips are usually good value</a:t>
            </a:r>
          </a:p>
          <a:p>
            <a:pPr marL="285750" indent="-285750">
              <a:buFont typeface="Arial" charset="0"/>
              <a:buChar char="•"/>
            </a:pPr>
            <a:r>
              <a:rPr lang="en-US" sz="2800" dirty="0" smtClean="0"/>
              <a:t>Less costly than </a:t>
            </a:r>
            <a:r>
              <a:rPr lang="en-US" sz="2800" dirty="0" err="1" smtClean="0"/>
              <a:t>hardboats</a:t>
            </a:r>
            <a:endParaRPr lang="en-US" sz="2800" dirty="0" smtClean="0"/>
          </a:p>
          <a:p>
            <a:pPr marL="285750" indent="-285750">
              <a:buFont typeface="Arial" charset="0"/>
              <a:buChar char="•"/>
            </a:pPr>
            <a:r>
              <a:rPr lang="en-US" sz="2800" dirty="0" smtClean="0"/>
              <a:t>More control over where you go</a:t>
            </a:r>
          </a:p>
          <a:p>
            <a:pPr marL="285750" indent="-285750">
              <a:buFont typeface="Arial" charset="0"/>
              <a:buChar char="•"/>
            </a:pPr>
            <a:r>
              <a:rPr lang="en-US" sz="2800" dirty="0" smtClean="0"/>
              <a:t>More flexible in terms of options</a:t>
            </a:r>
            <a:endParaRPr lang="en-US" sz="2800" dirty="0"/>
          </a:p>
          <a:p>
            <a:pPr marL="285750" indent="-285750">
              <a:buFont typeface="Arial" charset="0"/>
              <a:buChar char="•"/>
            </a:pPr>
            <a:r>
              <a:rPr lang="en-US" sz="2800" dirty="0" smtClean="0"/>
              <a:t>Can have more issues (breakdowns)</a:t>
            </a:r>
          </a:p>
          <a:p>
            <a:pPr marL="285750" indent="-285750">
              <a:buFont typeface="Arial" charset="0"/>
              <a:buChar char="•"/>
            </a:pPr>
            <a:r>
              <a:rPr lang="en-US" sz="2800" dirty="0" smtClean="0"/>
              <a:t>More kit needed</a:t>
            </a:r>
            <a:endParaRPr lang="en-US" sz="2800" dirty="0"/>
          </a:p>
        </p:txBody>
      </p:sp>
    </p:spTree>
    <p:extLst>
      <p:ext uri="{BB962C8B-B14F-4D97-AF65-F5344CB8AC3E}">
        <p14:creationId xmlns:p14="http://schemas.microsoft.com/office/powerpoint/2010/main" val="13469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dissolv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dissolv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dissolv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dissolv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dissolve">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dissolve">
                                      <p:cBhvr>
                                        <p:cTn id="32" dur="500"/>
                                        <p:tgtEl>
                                          <p:spTgt spid="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dissolve">
                                      <p:cBhvr>
                                        <p:cTn id="37" dur="500"/>
                                        <p:tgtEl>
                                          <p:spTgt spid="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2">
                                            <p:txEl>
                                              <p:pRg st="7" end="7"/>
                                            </p:txEl>
                                          </p:spTgt>
                                        </p:tgtEl>
                                        <p:attrNameLst>
                                          <p:attrName>style.visibility</p:attrName>
                                        </p:attrNameLst>
                                      </p:cBhvr>
                                      <p:to>
                                        <p:strVal val="visible"/>
                                      </p:to>
                                    </p:set>
                                    <p:animEffect transition="in" filter="dissolve">
                                      <p:cBhvr>
                                        <p:cTn id="42" dur="500"/>
                                        <p:tgtEl>
                                          <p:spTgt spid="3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
                                            <p:txEl>
                                              <p:pRg st="1" end="1"/>
                                            </p:txEl>
                                          </p:spTgt>
                                        </p:tgtEl>
                                        <p:attrNameLst>
                                          <p:attrName>style.visibility</p:attrName>
                                        </p:attrNameLst>
                                      </p:cBhvr>
                                      <p:to>
                                        <p:strVal val="visible"/>
                                      </p:to>
                                    </p:set>
                                    <p:animEffect transition="in" filter="dissolve">
                                      <p:cBhvr>
                                        <p:cTn id="47" dur="500"/>
                                        <p:tgtEl>
                                          <p:spTgt spid="3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
                                            <p:txEl>
                                              <p:pRg st="2" end="2"/>
                                            </p:txEl>
                                          </p:spTgt>
                                        </p:tgtEl>
                                        <p:attrNameLst>
                                          <p:attrName>style.visibility</p:attrName>
                                        </p:attrNameLst>
                                      </p:cBhvr>
                                      <p:to>
                                        <p:strVal val="visible"/>
                                      </p:to>
                                    </p:set>
                                    <p:animEffect transition="in" filter="dissolve">
                                      <p:cBhvr>
                                        <p:cTn id="52" dur="500"/>
                                        <p:tgtEl>
                                          <p:spTgt spid="3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3">
                                            <p:txEl>
                                              <p:pRg st="3" end="3"/>
                                            </p:txEl>
                                          </p:spTgt>
                                        </p:tgtEl>
                                        <p:attrNameLst>
                                          <p:attrName>style.visibility</p:attrName>
                                        </p:attrNameLst>
                                      </p:cBhvr>
                                      <p:to>
                                        <p:strVal val="visible"/>
                                      </p:to>
                                    </p:set>
                                    <p:animEffect transition="in" filter="dissolve">
                                      <p:cBhvr>
                                        <p:cTn id="57" dur="500"/>
                                        <p:tgtEl>
                                          <p:spTgt spid="3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
                                            <p:txEl>
                                              <p:pRg st="4" end="4"/>
                                            </p:txEl>
                                          </p:spTgt>
                                        </p:tgtEl>
                                        <p:attrNameLst>
                                          <p:attrName>style.visibility</p:attrName>
                                        </p:attrNameLst>
                                      </p:cBhvr>
                                      <p:to>
                                        <p:strVal val="visible"/>
                                      </p:to>
                                    </p:set>
                                    <p:animEffect transition="in" filter="dissolve">
                                      <p:cBhvr>
                                        <p:cTn id="62" dur="500"/>
                                        <p:tgtEl>
                                          <p:spTgt spid="3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xEl>
                                              <p:pRg st="5" end="5"/>
                                            </p:txEl>
                                          </p:spTgt>
                                        </p:tgtEl>
                                        <p:attrNameLst>
                                          <p:attrName>style.visibility</p:attrName>
                                        </p:attrNameLst>
                                      </p:cBhvr>
                                      <p:to>
                                        <p:strVal val="visible"/>
                                      </p:to>
                                    </p:set>
                                    <p:animEffect transition="in" filter="dissolve">
                                      <p:cBhvr>
                                        <p:cTn id="67" dur="500"/>
                                        <p:tgtEl>
                                          <p:spTgt spid="33">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3">
                                            <p:txEl>
                                              <p:pRg st="6" end="6"/>
                                            </p:txEl>
                                          </p:spTgt>
                                        </p:tgtEl>
                                        <p:attrNameLst>
                                          <p:attrName>style.visibility</p:attrName>
                                        </p:attrNameLst>
                                      </p:cBhvr>
                                      <p:to>
                                        <p:strVal val="visible"/>
                                      </p:to>
                                    </p:set>
                                    <p:animEffect transition="in" filter="dissolve">
                                      <p:cBhvr>
                                        <p:cTn id="72" dur="500"/>
                                        <p:tgtEl>
                                          <p:spTgt spid="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bldLvl="2"/>
      <p:bldP spid="3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493" y="177555"/>
            <a:ext cx="11752384" cy="1325563"/>
          </a:xfrm>
        </p:spPr>
        <p:txBody>
          <a:bodyPr>
            <a:normAutofit fontScale="90000"/>
          </a:bodyPr>
          <a:lstStyle/>
          <a:p>
            <a:r>
              <a:rPr lang="en-US" dirty="0" smtClean="0"/>
              <a:t>Flyers work..  </a:t>
            </a:r>
            <a:r>
              <a:rPr lang="en-US" sz="2800" dirty="0" smtClean="0"/>
              <a:t> </a:t>
            </a:r>
            <a:br>
              <a:rPr lang="en-US" sz="2800" dirty="0" smtClean="0"/>
            </a:br>
            <a:r>
              <a:rPr lang="en-US" sz="2800" dirty="0" smtClean="0"/>
              <a:t>Get it in the newsletter, send a google group, announce at the club, talk to people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3" y="1503118"/>
            <a:ext cx="3658222" cy="515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086" y="1338141"/>
            <a:ext cx="3889877" cy="5486155"/>
          </a:xfrm>
          <a:prstGeom prst="rect">
            <a:avLst/>
          </a:prstGeom>
        </p:spPr>
      </p:pic>
    </p:spTree>
    <p:extLst>
      <p:ext uri="{BB962C8B-B14F-4D97-AF65-F5344CB8AC3E}">
        <p14:creationId xmlns:p14="http://schemas.microsoft.com/office/powerpoint/2010/main" val="1652934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357" y="961812"/>
            <a:ext cx="6920684" cy="4930987"/>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Kit Needed</a:t>
            </a:r>
          </a:p>
        </p:txBody>
      </p:sp>
      <p:sp>
        <p:nvSpPr>
          <p:cNvPr id="3" name="TextBox 2"/>
          <p:cNvSpPr txBox="1"/>
          <p:nvPr/>
        </p:nvSpPr>
        <p:spPr>
          <a:xfrm>
            <a:off x="7168896" y="6071616"/>
            <a:ext cx="3145536" cy="369332"/>
          </a:xfrm>
          <a:prstGeom prst="rect">
            <a:avLst/>
          </a:prstGeom>
          <a:noFill/>
        </p:spPr>
        <p:txBody>
          <a:bodyPr wrap="square" rtlCol="0">
            <a:spAutoFit/>
          </a:bodyPr>
          <a:lstStyle/>
          <a:p>
            <a:r>
              <a:rPr lang="en-US" smtClean="0"/>
              <a:t>+ the AED</a:t>
            </a:r>
            <a:endParaRPr lang="en-US"/>
          </a:p>
        </p:txBody>
      </p:sp>
    </p:spTree>
    <p:extLst>
      <p:ext uri="{BB962C8B-B14F-4D97-AF65-F5344CB8AC3E}">
        <p14:creationId xmlns:p14="http://schemas.microsoft.com/office/powerpoint/2010/main" val="334379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csac.org.uk/updates/wp-content/uploads/2017/11/Screen-Shot-2017-11-05-at-13.17.22-1920x480.png"/>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21153" r="3440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4CEFB3C4-D8B5-423A-A2EE-EB19F7300E0F}"/>
              </a:ext>
            </a:extLst>
          </p:cNvPr>
          <p:cNvSpPr>
            <a:spLocks noGrp="1"/>
          </p:cNvSpPr>
          <p:nvPr>
            <p:ph type="title"/>
          </p:nvPr>
        </p:nvSpPr>
        <p:spPr>
          <a:xfrm>
            <a:off x="20" y="1065862"/>
            <a:ext cx="3313164" cy="4726276"/>
          </a:xfrm>
        </p:spPr>
        <p:txBody>
          <a:bodyPr>
            <a:normAutofit/>
          </a:bodyPr>
          <a:lstStyle/>
          <a:p>
            <a:pPr algn="r"/>
            <a:r>
              <a:rPr lang="en-GB" sz="4000" b="1" dirty="0">
                <a:solidFill>
                  <a:srgbClr val="FFFFFF"/>
                </a:solidFill>
              </a:rPr>
              <a:t>Agenda</a:t>
            </a:r>
          </a:p>
        </p:txBody>
      </p:sp>
      <p:sp>
        <p:nvSpPr>
          <p:cNvPr id="3" name="Content Placeholder 2">
            <a:extLst>
              <a:ext uri="{FF2B5EF4-FFF2-40B4-BE49-F238E27FC236}">
                <a16:creationId xmlns="" xmlns:a16="http://schemas.microsoft.com/office/drawing/2014/main" id="{191B1458-5CB1-423D-BC25-2521B507BBA0}"/>
              </a:ext>
            </a:extLst>
          </p:cNvPr>
          <p:cNvSpPr>
            <a:spLocks noGrp="1"/>
          </p:cNvSpPr>
          <p:nvPr>
            <p:ph idx="1"/>
          </p:nvPr>
        </p:nvSpPr>
        <p:spPr>
          <a:xfrm>
            <a:off x="3793110" y="1065862"/>
            <a:ext cx="7963461" cy="4726276"/>
          </a:xfrm>
        </p:spPr>
        <p:txBody>
          <a:bodyPr anchor="ctr">
            <a:noAutofit/>
          </a:bodyPr>
          <a:lstStyle/>
          <a:p>
            <a:pPr marL="0" indent="0">
              <a:buNone/>
            </a:pPr>
            <a:r>
              <a:rPr lang="en-US" sz="2000" dirty="0">
                <a:solidFill>
                  <a:srgbClr val="FFFFFF"/>
                </a:solidFill>
              </a:rPr>
              <a:t>– </a:t>
            </a:r>
            <a:r>
              <a:rPr lang="en-US" sz="2000" dirty="0" smtClean="0">
                <a:solidFill>
                  <a:srgbClr val="FFFFFF"/>
                </a:solidFill>
              </a:rPr>
              <a:t>types of trip to consider</a:t>
            </a:r>
            <a:r>
              <a:rPr lang="en-US" sz="2000" dirty="0">
                <a:solidFill>
                  <a:srgbClr val="FFFFFF"/>
                </a:solidFill>
              </a:rPr>
              <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what makes a good club trip</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smtClean="0">
                <a:solidFill>
                  <a:srgbClr val="FFFFFF"/>
                </a:solidFill>
              </a:rPr>
              <a:t>– </a:t>
            </a:r>
            <a:r>
              <a:rPr lang="en-US" sz="2000" dirty="0">
                <a:solidFill>
                  <a:srgbClr val="FFFFFF"/>
                </a:solidFill>
              </a:rPr>
              <a:t>organising equipment, what you need</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what skills (people) you need on the trip to make it work</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who in the club to approach to support your trips</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how to organise trips to reduce or remove the risk of losing deposits or </a:t>
            </a:r>
            <a:r>
              <a:rPr lang="en-US" sz="2000" dirty="0" smtClean="0">
                <a:solidFill>
                  <a:srgbClr val="FFFFFF"/>
                </a:solidFill>
              </a:rPr>
              <a:t>	booking </a:t>
            </a:r>
            <a:r>
              <a:rPr lang="en-US" sz="2000" dirty="0">
                <a:solidFill>
                  <a:srgbClr val="FFFFFF"/>
                </a:solidFill>
              </a:rPr>
              <a:t>fees</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challenges you may face and how to overcome them</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a template “good” trip and how it </a:t>
            </a:r>
            <a:r>
              <a:rPr lang="en-US" sz="2000" dirty="0" smtClean="0">
                <a:solidFill>
                  <a:srgbClr val="FFFFFF"/>
                </a:solidFill>
              </a:rPr>
              <a:t>worked</a:t>
            </a:r>
            <a:r>
              <a:rPr lang="en-US" sz="2000" dirty="0">
                <a:solidFill>
                  <a:srgbClr val="FFFFFF"/>
                </a:solidFill>
              </a:rPr>
              <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the “easy” option – </a:t>
            </a:r>
            <a:r>
              <a:rPr lang="en-US" sz="2000" dirty="0" err="1">
                <a:solidFill>
                  <a:srgbClr val="FFFFFF"/>
                </a:solidFill>
              </a:rPr>
              <a:t>Hardboat</a:t>
            </a:r>
            <a:r>
              <a:rPr lang="en-US" sz="2000" dirty="0">
                <a:solidFill>
                  <a:srgbClr val="FFFFFF"/>
                </a:solidFill>
              </a:rPr>
              <a:t> and </a:t>
            </a:r>
            <a:r>
              <a:rPr lang="en-US" sz="2000" dirty="0" err="1" smtClean="0">
                <a:solidFill>
                  <a:srgbClr val="FFFFFF"/>
                </a:solidFill>
              </a:rPr>
              <a:t>Liveaboard</a:t>
            </a:r>
            <a:r>
              <a:rPr lang="en-US" sz="2000" dirty="0" smtClean="0">
                <a:solidFill>
                  <a:srgbClr val="FFFFFF"/>
                </a:solidFill>
              </a:rPr>
              <a:t> </a:t>
            </a:r>
            <a:r>
              <a:rPr lang="en-US" sz="2000" dirty="0">
                <a:solidFill>
                  <a:srgbClr val="FFFFFF"/>
                </a:solidFill>
              </a:rPr>
              <a:t>trips and how they work</a:t>
            </a:r>
            <a:br>
              <a:rPr lang="en-US" sz="2000" dirty="0">
                <a:solidFill>
                  <a:srgbClr val="FFFFFF"/>
                </a:solidFill>
              </a:rPr>
            </a:br>
            <a:r>
              <a:rPr lang="en-US" sz="2000" dirty="0">
                <a:solidFill>
                  <a:srgbClr val="FFFFFF"/>
                </a:solidFill>
              </a:rPr>
              <a:t/>
            </a:r>
            <a:br>
              <a:rPr lang="en-US" sz="2000" dirty="0">
                <a:solidFill>
                  <a:srgbClr val="FFFFFF"/>
                </a:solidFill>
              </a:rPr>
            </a:br>
            <a:r>
              <a:rPr lang="en-US" sz="2000" dirty="0">
                <a:solidFill>
                  <a:srgbClr val="FFFFFF"/>
                </a:solidFill>
              </a:rPr>
              <a:t>– Trips aboard – options and how to go about it.</a:t>
            </a:r>
            <a:endParaRPr lang="en-GB" sz="2000" dirty="0">
              <a:solidFill>
                <a:srgbClr val="FFFFFF"/>
              </a:solidFill>
            </a:endParaRPr>
          </a:p>
        </p:txBody>
      </p:sp>
    </p:spTree>
    <p:extLst>
      <p:ext uri="{BB962C8B-B14F-4D97-AF65-F5344CB8AC3E}">
        <p14:creationId xmlns:p14="http://schemas.microsoft.com/office/powerpoint/2010/main" val="29295548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616" y="170878"/>
            <a:ext cx="10515600" cy="1325563"/>
          </a:xfrm>
        </p:spPr>
        <p:txBody>
          <a:bodyPr/>
          <a:lstStyle/>
          <a:p>
            <a:r>
              <a:rPr lang="en-US" dirty="0" smtClean="0"/>
              <a:t>Costing up a Club RIB Trip</a:t>
            </a:r>
            <a:endParaRPr lang="en-US" dirty="0"/>
          </a:p>
        </p:txBody>
      </p:sp>
      <p:sp>
        <p:nvSpPr>
          <p:cNvPr id="3" name="Content Placeholder 2"/>
          <p:cNvSpPr>
            <a:spLocks noGrp="1"/>
          </p:cNvSpPr>
          <p:nvPr>
            <p:ph idx="1"/>
          </p:nvPr>
        </p:nvSpPr>
        <p:spPr>
          <a:xfrm>
            <a:off x="838200" y="1496441"/>
            <a:ext cx="10515600" cy="4351338"/>
          </a:xfrm>
        </p:spPr>
        <p:txBody>
          <a:bodyPr>
            <a:normAutofit fontScale="77500" lnSpcReduction="20000"/>
          </a:bodyPr>
          <a:lstStyle/>
          <a:p>
            <a:pPr marL="0" indent="0">
              <a:buNone/>
            </a:pPr>
            <a:r>
              <a:rPr lang="en-US" dirty="0" smtClean="0"/>
              <a:t>Simples</a:t>
            </a:r>
            <a:r>
              <a:rPr lang="is-IS" dirty="0" smtClean="0"/>
              <a:t>…   basic rule of thumb – everyone pays the same..</a:t>
            </a:r>
          </a:p>
          <a:p>
            <a:pPr marL="0" indent="0">
              <a:buNone/>
            </a:pPr>
            <a:endParaRPr lang="is-IS" dirty="0"/>
          </a:p>
          <a:p>
            <a:r>
              <a:rPr lang="is-IS" dirty="0" smtClean="0"/>
              <a:t>Towing fuel + 15% goes to the towing vehicle</a:t>
            </a:r>
          </a:p>
          <a:p>
            <a:endParaRPr lang="is-IS" dirty="0"/>
          </a:p>
          <a:p>
            <a:r>
              <a:rPr lang="is-IS" dirty="0" smtClean="0"/>
              <a:t>Boat Fuel (back to the person that filled it) +15% to the club</a:t>
            </a:r>
          </a:p>
          <a:p>
            <a:pPr lvl="1"/>
            <a:r>
              <a:rPr lang="is-IS" dirty="0" smtClean="0"/>
              <a:t>(Boats leave the boathouse full of fuel and come back full)</a:t>
            </a:r>
          </a:p>
          <a:p>
            <a:pPr lvl="1"/>
            <a:endParaRPr lang="is-IS" dirty="0"/>
          </a:p>
          <a:p>
            <a:r>
              <a:rPr lang="is-IS" dirty="0" smtClean="0"/>
              <a:t>Mooring, Launching Fees paid by the trip</a:t>
            </a:r>
          </a:p>
          <a:p>
            <a:endParaRPr lang="is-IS" dirty="0"/>
          </a:p>
          <a:p>
            <a:r>
              <a:rPr lang="is-IS" dirty="0" smtClean="0"/>
              <a:t>Any trip related breakages (not wear and tear) should be covered by the trip.</a:t>
            </a:r>
          </a:p>
          <a:p>
            <a:endParaRPr lang="is-IS" dirty="0"/>
          </a:p>
          <a:p>
            <a:r>
              <a:rPr lang="is-IS" dirty="0" smtClean="0"/>
              <a:t>Add this all up and divide by the number of dives. </a:t>
            </a:r>
            <a:br>
              <a:rPr lang="is-IS" dirty="0" smtClean="0"/>
            </a:br>
            <a:r>
              <a:rPr lang="is-IS" dirty="0" smtClean="0"/>
              <a:t>	Each diver pays for their dives (but a minimum of two)</a:t>
            </a:r>
          </a:p>
          <a:p>
            <a:pPr marL="0" indent="0">
              <a:buNone/>
            </a:pPr>
            <a:endParaRPr lang="is-IS" dirty="0"/>
          </a:p>
          <a:p>
            <a:pPr marL="0" indent="0">
              <a:buNone/>
            </a:pPr>
            <a:endParaRPr lang="en-US" dirty="0"/>
          </a:p>
        </p:txBody>
      </p:sp>
    </p:spTree>
    <p:extLst>
      <p:ext uri="{BB962C8B-B14F-4D97-AF65-F5344CB8AC3E}">
        <p14:creationId xmlns:p14="http://schemas.microsoft.com/office/powerpoint/2010/main" val="21266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dissolv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304" y="0"/>
            <a:ext cx="10515600" cy="1325563"/>
          </a:xfrm>
        </p:spPr>
        <p:txBody>
          <a:bodyPr/>
          <a:lstStyle/>
          <a:p>
            <a:r>
              <a:rPr lang="en-US" dirty="0" smtClean="0"/>
              <a:t>Costing up a Club RIB Trip</a:t>
            </a:r>
            <a:endParaRPr lang="en-US" dirty="0"/>
          </a:p>
        </p:txBody>
      </p:sp>
      <p:sp>
        <p:nvSpPr>
          <p:cNvPr id="3" name="Content Placeholder 2"/>
          <p:cNvSpPr>
            <a:spLocks noGrp="1"/>
          </p:cNvSpPr>
          <p:nvPr>
            <p:ph idx="1"/>
          </p:nvPr>
        </p:nvSpPr>
        <p:spPr>
          <a:xfrm>
            <a:off x="838200" y="1261872"/>
            <a:ext cx="10515600" cy="5596128"/>
          </a:xfrm>
        </p:spPr>
        <p:txBody>
          <a:bodyPr>
            <a:normAutofit fontScale="77500" lnSpcReduction="20000"/>
          </a:bodyPr>
          <a:lstStyle/>
          <a:p>
            <a:pPr marL="0" indent="0">
              <a:buNone/>
            </a:pPr>
            <a:r>
              <a:rPr lang="en-US" dirty="0" smtClean="0"/>
              <a:t>Simples</a:t>
            </a:r>
            <a:r>
              <a:rPr lang="is-IS" dirty="0" smtClean="0"/>
              <a:t>…</a:t>
            </a:r>
          </a:p>
          <a:p>
            <a:pPr marL="0" indent="0">
              <a:buNone/>
            </a:pPr>
            <a:endParaRPr lang="is-IS" dirty="0"/>
          </a:p>
          <a:p>
            <a:r>
              <a:rPr lang="is-IS" dirty="0" smtClean="0"/>
              <a:t>Towing fuel + 15% - Anglesey around £60 + 15% 				= £69</a:t>
            </a:r>
          </a:p>
          <a:p>
            <a:endParaRPr lang="is-IS" dirty="0"/>
          </a:p>
          <a:p>
            <a:r>
              <a:rPr lang="is-IS" dirty="0" smtClean="0"/>
              <a:t>Boat Fuel (back to the person that filled it) +15% to the club 			= £80.50</a:t>
            </a:r>
          </a:p>
          <a:p>
            <a:pPr lvl="1"/>
            <a:r>
              <a:rPr lang="is-IS" dirty="0" smtClean="0"/>
              <a:t>around £35 per day			</a:t>
            </a:r>
            <a:endParaRPr lang="is-IS" dirty="0"/>
          </a:p>
          <a:p>
            <a:pPr lvl="1"/>
            <a:endParaRPr lang="is-IS" dirty="0"/>
          </a:p>
          <a:p>
            <a:r>
              <a:rPr lang="is-IS" dirty="0" smtClean="0"/>
              <a:t>Mooring, Launching Fees paid by the trip (usually free – prepaid - on Anglesey)</a:t>
            </a:r>
          </a:p>
          <a:p>
            <a:endParaRPr lang="is-IS" dirty="0"/>
          </a:p>
          <a:p>
            <a:r>
              <a:rPr lang="is-IS" dirty="0" smtClean="0"/>
              <a:t>Add this all up 								= £149</a:t>
            </a:r>
          </a:p>
          <a:p>
            <a:pPr marL="0" indent="0">
              <a:buNone/>
            </a:pPr>
            <a:r>
              <a:rPr lang="is-IS" dirty="0" smtClean="0"/>
              <a:t>	and </a:t>
            </a:r>
            <a:r>
              <a:rPr lang="is-IS" dirty="0"/>
              <a:t>divide by the number of dives.</a:t>
            </a:r>
            <a:endParaRPr lang="is-IS" dirty="0" smtClean="0"/>
          </a:p>
          <a:p>
            <a:endParaRPr lang="is-IS" dirty="0"/>
          </a:p>
          <a:p>
            <a:pPr marL="0" indent="0">
              <a:buNone/>
            </a:pPr>
            <a:r>
              <a:rPr lang="is-IS" dirty="0" smtClean="0"/>
              <a:t>6 divers x 2 dives a day = 24 dives so – per dive  = £6.20	   	 4 dives = 	£24.83</a:t>
            </a:r>
          </a:p>
          <a:p>
            <a:pPr marL="0" indent="0">
              <a:buNone/>
            </a:pPr>
            <a:endParaRPr lang="is-IS" dirty="0"/>
          </a:p>
          <a:p>
            <a:pPr marL="0" indent="0">
              <a:buNone/>
            </a:pPr>
            <a:r>
              <a:rPr lang="is-IS" dirty="0" smtClean="0"/>
              <a:t>						Round it up to £25 per head.</a:t>
            </a:r>
          </a:p>
          <a:p>
            <a:pPr marL="0" indent="0">
              <a:buNone/>
            </a:pPr>
            <a:r>
              <a:rPr lang="is-IS" dirty="0" smtClean="0"/>
              <a:t>						Club gets £11 for wear and tear</a:t>
            </a:r>
            <a:endParaRPr lang="en-US" dirty="0"/>
          </a:p>
        </p:txBody>
      </p:sp>
      <p:grpSp>
        <p:nvGrpSpPr>
          <p:cNvPr id="5" name="Group 4"/>
          <p:cNvGrpSpPr/>
          <p:nvPr/>
        </p:nvGrpSpPr>
        <p:grpSpPr>
          <a:xfrm>
            <a:off x="10388011" y="5737185"/>
            <a:ext cx="1573040" cy="910726"/>
            <a:chOff x="10388011" y="5737185"/>
            <a:chExt cx="1573040" cy="910726"/>
          </a:xfrm>
        </p:grpSpPr>
        <p:pic>
          <p:nvPicPr>
            <p:cNvPr id="13314" name="Picture 2" descr="mage result for £20 n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66572">
              <a:off x="10388011" y="5737185"/>
              <a:ext cx="1309783" cy="69961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age result for £5 n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56260">
              <a:off x="10879590" y="6086667"/>
              <a:ext cx="1081461" cy="561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60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dissolve">
                                      <p:cBhvr>
                                        <p:cTn id="40" dur="500"/>
                                        <p:tgtEl>
                                          <p:spTgt spid="3">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dissolve">
                                      <p:cBhvr>
                                        <p:cTn id="45" dur="500"/>
                                        <p:tgtEl>
                                          <p:spTgt spid="3">
                                            <p:txEl>
                                              <p:pRg st="14" end="14"/>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dissolv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Effect transition="in" filter="dissolve">
                                      <p:cBhvr>
                                        <p:cTn id="5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67" r="26667"/>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p:cNvSpPr>
            <a:spLocks noGrp="1"/>
          </p:cNvSpPr>
          <p:nvPr>
            <p:ph type="title"/>
          </p:nvPr>
        </p:nvSpPr>
        <p:spPr>
          <a:xfrm>
            <a:off x="655320" y="363413"/>
            <a:ext cx="4983480" cy="2397443"/>
          </a:xfrm>
        </p:spPr>
        <p:txBody>
          <a:bodyPr vert="horz" lIns="91440" tIns="45720" rIns="91440" bIns="45720" rtlCol="0" anchor="t">
            <a:normAutofit/>
          </a:bodyPr>
          <a:lstStyle/>
          <a:p>
            <a:pPr algn="ctr"/>
            <a:r>
              <a:rPr lang="en-US" sz="4700" dirty="0"/>
              <a:t>What skills (people) you need on the trip to make it work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056" y="5128067"/>
            <a:ext cx="1797812" cy="239708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579" y="3799151"/>
            <a:ext cx="3096768" cy="2322576"/>
          </a:xfrm>
          <a:prstGeom prst="rect">
            <a:avLst/>
          </a:prstGeom>
        </p:spPr>
      </p:pic>
      <p:sp>
        <p:nvSpPr>
          <p:cNvPr id="6" name="Rectangle 5"/>
          <p:cNvSpPr/>
          <p:nvPr/>
        </p:nvSpPr>
        <p:spPr>
          <a:xfrm>
            <a:off x="4553712" y="6638544"/>
            <a:ext cx="2706624" cy="106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701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skills include:	</a:t>
            </a:r>
            <a:endParaRPr lang="en-US" dirty="0"/>
          </a:p>
        </p:txBody>
      </p:sp>
      <p:sp>
        <p:nvSpPr>
          <p:cNvPr id="3" name="Content Placeholder 2"/>
          <p:cNvSpPr>
            <a:spLocks noGrp="1"/>
          </p:cNvSpPr>
          <p:nvPr>
            <p:ph idx="1"/>
          </p:nvPr>
        </p:nvSpPr>
        <p:spPr>
          <a:xfrm>
            <a:off x="838200" y="1453662"/>
            <a:ext cx="10515600" cy="5404338"/>
          </a:xfrm>
        </p:spPr>
        <p:txBody>
          <a:bodyPr>
            <a:normAutofit/>
          </a:bodyPr>
          <a:lstStyle/>
          <a:p>
            <a:r>
              <a:rPr lang="en-US" dirty="0" smtClean="0"/>
              <a:t>For RIB Trips:</a:t>
            </a:r>
          </a:p>
          <a:p>
            <a:endParaRPr lang="en-US" dirty="0"/>
          </a:p>
          <a:p>
            <a:pPr lvl="1"/>
            <a:r>
              <a:rPr lang="en-US" dirty="0" smtClean="0"/>
              <a:t>Dive Managers</a:t>
            </a:r>
          </a:p>
          <a:p>
            <a:pPr lvl="1"/>
            <a:r>
              <a:rPr lang="en-US" dirty="0" smtClean="0"/>
              <a:t>Tow Vehicles and drivers</a:t>
            </a:r>
          </a:p>
          <a:p>
            <a:pPr lvl="1"/>
            <a:r>
              <a:rPr lang="en-US" dirty="0" smtClean="0"/>
              <a:t>Mechanics (support)</a:t>
            </a:r>
          </a:p>
          <a:p>
            <a:pPr lvl="1"/>
            <a:r>
              <a:rPr lang="en-US" dirty="0" smtClean="0"/>
              <a:t>Diver </a:t>
            </a:r>
            <a:r>
              <a:rPr lang="en-US" dirty="0" err="1" smtClean="0"/>
              <a:t>Coxwains</a:t>
            </a:r>
            <a:r>
              <a:rPr lang="en-US" dirty="0" smtClean="0"/>
              <a:t> (two per boat ideally)</a:t>
            </a:r>
          </a:p>
          <a:p>
            <a:pPr lvl="1"/>
            <a:endParaRPr lang="en-US" dirty="0"/>
          </a:p>
          <a:p>
            <a:pPr lvl="1"/>
            <a:endParaRPr lang="en-US" dirty="0" smtClean="0"/>
          </a:p>
          <a:p>
            <a:pPr marL="457200" lvl="1" indent="0" algn="r">
              <a:buNone/>
            </a:pPr>
            <a:endParaRPr lang="en-US" sz="3600" dirty="0" smtClean="0"/>
          </a:p>
          <a:p>
            <a:pPr marL="457200" lvl="1" indent="0" algn="r">
              <a:buNone/>
            </a:pPr>
            <a:endParaRPr lang="en-US" sz="3600" dirty="0" smtClean="0"/>
          </a:p>
          <a:p>
            <a:pPr marL="457200" lvl="1" indent="0" algn="r">
              <a:buNone/>
            </a:pPr>
            <a:r>
              <a:rPr lang="en-US" sz="3600" dirty="0" smtClean="0"/>
              <a:t>Key message is delegate!</a:t>
            </a:r>
            <a:endParaRPr lang="en-US" sz="3600" dirty="0"/>
          </a:p>
        </p:txBody>
      </p:sp>
      <p:pic>
        <p:nvPicPr>
          <p:cNvPr id="3074" name="Picture 2" descr="mage result for skills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32" y="374998"/>
            <a:ext cx="53721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skill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842" y="4318619"/>
            <a:ext cx="3473617" cy="207115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425866" y="2392607"/>
            <a:ext cx="10515600" cy="4723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smtClean="0"/>
              <a:t>Standard trips need:</a:t>
            </a:r>
          </a:p>
          <a:p>
            <a:pPr marL="457200" lvl="1" indent="0">
              <a:buFont typeface="Arial" panose="020B0604020202020204" pitchFamily="34" charset="0"/>
              <a:buNone/>
            </a:pPr>
            <a:endParaRPr lang="en-US" dirty="0" smtClean="0"/>
          </a:p>
          <a:p>
            <a:pPr marL="457200" lvl="1" indent="0">
              <a:buFont typeface="Arial" panose="020B0604020202020204" pitchFamily="34" charset="0"/>
              <a:buNone/>
            </a:pPr>
            <a:r>
              <a:rPr lang="en-US" dirty="0" smtClean="0"/>
              <a:t>Dive Marshalls, Assistant Dive Managers</a:t>
            </a:r>
          </a:p>
          <a:p>
            <a:pPr marL="457200" lvl="1" indent="0">
              <a:buFont typeface="Arial" panose="020B0604020202020204" pitchFamily="34" charset="0"/>
              <a:buNone/>
            </a:pPr>
            <a:r>
              <a:rPr lang="en-US" dirty="0" smtClean="0"/>
              <a:t>First Aiders</a:t>
            </a:r>
          </a:p>
          <a:p>
            <a:pPr marL="457200" lvl="1" indent="0">
              <a:buFont typeface="Arial" panose="020B0604020202020204" pitchFamily="34" charset="0"/>
              <a:buNone/>
            </a:pPr>
            <a:r>
              <a:rPr lang="en-US" dirty="0" smtClean="0"/>
              <a:t>Someone to herd the cats</a:t>
            </a:r>
          </a:p>
          <a:p>
            <a:pPr marL="457200" lvl="1" indent="0">
              <a:buFont typeface="Arial" panose="020B0604020202020204" pitchFamily="34" charset="0"/>
              <a:buNone/>
            </a:pPr>
            <a:r>
              <a:rPr lang="en-US" dirty="0" err="1" smtClean="0"/>
              <a:t>Shouty</a:t>
            </a:r>
            <a:r>
              <a:rPr lang="en-US" dirty="0" smtClean="0"/>
              <a:t> people to get things moving</a:t>
            </a:r>
          </a:p>
          <a:p>
            <a:pPr marL="457200" lvl="1" indent="0">
              <a:buFont typeface="Arial" panose="020B0604020202020204" pitchFamily="34" charset="0"/>
              <a:buNone/>
            </a:pPr>
            <a:r>
              <a:rPr lang="en-US" dirty="0" smtClean="0"/>
              <a:t>Cool people to keep it fun..</a:t>
            </a: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400496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734" r="2" b="8345"/>
          <a:stretch/>
        </p:blipFill>
        <p:spPr>
          <a:xfrm>
            <a:off x="6838122" y="4251960"/>
            <a:ext cx="5353878" cy="260603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605" r="24139"/>
          <a:stretch/>
        </p:blipFill>
        <p:spPr>
          <a:xfrm rot="5400000">
            <a:off x="6379224" y="-1560815"/>
            <a:ext cx="4252439" cy="7373112"/>
          </a:xfrm>
          <a:prstGeom prst="rect">
            <a:avLst/>
          </a:prstGeom>
        </p:spPr>
      </p:pic>
      <p:sp>
        <p:nvSpPr>
          <p:cNvPr id="10" name="Freeform 3">
            <a:extLst>
              <a:ext uri="{FF2B5EF4-FFF2-40B4-BE49-F238E27FC236}">
                <a16:creationId xmlns=""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
            <a:extLst>
              <a:ext uri="{FF2B5EF4-FFF2-40B4-BE49-F238E27FC236}">
                <a16:creationId xmlns=""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5409" y="800140"/>
            <a:ext cx="5253021" cy="5835121"/>
          </a:xfrm>
        </p:spPr>
        <p:txBody>
          <a:bodyPr vert="horz" lIns="91440" tIns="45720" rIns="91440" bIns="45720" rtlCol="0" anchor="t">
            <a:normAutofit/>
          </a:bodyPr>
          <a:lstStyle/>
          <a:p>
            <a:r>
              <a:rPr lang="en-US" sz="2800" dirty="0">
                <a:solidFill>
                  <a:schemeClr val="bg1"/>
                </a:solidFill>
              </a:rPr>
              <a:t>Things to think about..</a:t>
            </a:r>
            <a:r>
              <a:rPr lang="en-US" sz="1800" dirty="0">
                <a:solidFill>
                  <a:schemeClr val="bg1"/>
                </a:solidFill>
              </a:rPr>
              <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How will the group get there?</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Where will they stay?</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What will they do other than diving?</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Any challenges in the location?</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Any opportunities (festivals, restaurants, trips </a:t>
            </a:r>
            <a:r>
              <a:rPr lang="en-US" sz="1800" dirty="0" err="1">
                <a:solidFill>
                  <a:schemeClr val="bg1"/>
                </a:solidFill>
              </a:rPr>
              <a:t>etc</a:t>
            </a:r>
            <a:r>
              <a:rPr lang="en-US" sz="1800" dirty="0">
                <a:solidFill>
                  <a:schemeClr val="bg1"/>
                </a:solidFill>
              </a:rPr>
              <a:t>)?</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Do you need any extra kit?</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What do people need to bring themselves?</a:t>
            </a:r>
            <a:br>
              <a:rPr lang="en-US" sz="1800" dirty="0">
                <a:solidFill>
                  <a:schemeClr val="bg1"/>
                </a:solidFill>
              </a:rPr>
            </a:br>
            <a:r>
              <a:rPr lang="en-US" sz="1800" dirty="0">
                <a:solidFill>
                  <a:schemeClr val="bg1"/>
                </a:solidFill>
              </a:rPr>
              <a:t>	Breakfast</a:t>
            </a:r>
            <a:br>
              <a:rPr lang="en-US" sz="1800" dirty="0">
                <a:solidFill>
                  <a:schemeClr val="bg1"/>
                </a:solidFill>
              </a:rPr>
            </a:br>
            <a:r>
              <a:rPr lang="en-US" sz="1800" dirty="0">
                <a:solidFill>
                  <a:schemeClr val="bg1"/>
                </a:solidFill>
              </a:rPr>
              <a:t>	Bedding</a:t>
            </a:r>
            <a:br>
              <a:rPr lang="en-US" sz="1800" dirty="0">
                <a:solidFill>
                  <a:schemeClr val="bg1"/>
                </a:solidFill>
              </a:rPr>
            </a:br>
            <a:r>
              <a:rPr lang="en-US" sz="1800" dirty="0">
                <a:solidFill>
                  <a:schemeClr val="bg1"/>
                </a:solidFill>
              </a:rPr>
              <a:t>	Tents</a:t>
            </a:r>
            <a:br>
              <a:rPr lang="en-US" sz="1800" dirty="0">
                <a:solidFill>
                  <a:schemeClr val="bg1"/>
                </a:solidFill>
              </a:rPr>
            </a:br>
            <a:r>
              <a:rPr lang="en-US" sz="1800" dirty="0">
                <a:solidFill>
                  <a:schemeClr val="bg1"/>
                </a:solidFill>
              </a:rPr>
              <a:t>	Extra cylinders </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Think about what you can organise in advance and what people need to do for themselves.</a:t>
            </a:r>
          </a:p>
        </p:txBody>
      </p:sp>
    </p:spTree>
    <p:extLst>
      <p:ext uri="{BB962C8B-B14F-4D97-AF65-F5344CB8AC3E}">
        <p14:creationId xmlns:p14="http://schemas.microsoft.com/office/powerpoint/2010/main" val="980723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Types of trip to consider</a:t>
            </a:r>
            <a:r>
              <a:rPr lang="is-IS" b="1" dirty="0" smtClean="0"/>
              <a:t>…include..</a:t>
            </a:r>
            <a:endParaRPr lang="en-US" b="1" dirty="0"/>
          </a:p>
        </p:txBody>
      </p:sp>
      <p:sp>
        <p:nvSpPr>
          <p:cNvPr id="4" name="Right Arrow 3"/>
          <p:cNvSpPr/>
          <p:nvPr/>
        </p:nvSpPr>
        <p:spPr>
          <a:xfrm rot="19965201">
            <a:off x="1093083" y="3413843"/>
            <a:ext cx="10073664" cy="36406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91218" y="922667"/>
            <a:ext cx="948906" cy="369332"/>
          </a:xfrm>
          <a:prstGeom prst="rect">
            <a:avLst/>
          </a:prstGeom>
          <a:noFill/>
        </p:spPr>
        <p:txBody>
          <a:bodyPr wrap="square" rtlCol="0">
            <a:spAutoFit/>
          </a:bodyPr>
          <a:lstStyle/>
          <a:p>
            <a:r>
              <a:rPr lang="en-US" b="1" dirty="0" smtClean="0"/>
              <a:t>Hardest</a:t>
            </a:r>
            <a:endParaRPr lang="en-US" b="1" dirty="0"/>
          </a:p>
        </p:txBody>
      </p:sp>
      <p:grpSp>
        <p:nvGrpSpPr>
          <p:cNvPr id="16" name="Group 15"/>
          <p:cNvGrpSpPr/>
          <p:nvPr/>
        </p:nvGrpSpPr>
        <p:grpSpPr>
          <a:xfrm>
            <a:off x="6747732" y="1491313"/>
            <a:ext cx="2220110" cy="1494731"/>
            <a:chOff x="6747732" y="1491313"/>
            <a:chExt cx="2220110" cy="1494731"/>
          </a:xfrm>
        </p:grpSpPr>
        <p:pic>
          <p:nvPicPr>
            <p:cNvPr id="21" name="Picture 12" descr="http://www.ecsac.org.uk/updates/wp-content/uploads/2017/11/Striven-Banner-1920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732" y="1491313"/>
              <a:ext cx="2220110" cy="5550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779496" y="2062714"/>
              <a:ext cx="1983015" cy="923330"/>
            </a:xfrm>
            <a:prstGeom prst="rect">
              <a:avLst/>
            </a:prstGeom>
            <a:noFill/>
          </p:spPr>
          <p:txBody>
            <a:bodyPr wrap="square" rtlCol="0">
              <a:spAutoFit/>
            </a:bodyPr>
            <a:lstStyle/>
            <a:p>
              <a:pPr algn="ctr"/>
              <a:r>
                <a:rPr lang="en-US" dirty="0" smtClean="0"/>
                <a:t>Expedition Diving with creature comforts</a:t>
              </a:r>
              <a:endParaRPr lang="en-US" dirty="0"/>
            </a:p>
          </p:txBody>
        </p:sp>
      </p:grpSp>
      <p:grpSp>
        <p:nvGrpSpPr>
          <p:cNvPr id="23" name="Group 22"/>
          <p:cNvGrpSpPr/>
          <p:nvPr/>
        </p:nvGrpSpPr>
        <p:grpSpPr>
          <a:xfrm>
            <a:off x="9916748" y="1762461"/>
            <a:ext cx="2054439" cy="2333864"/>
            <a:chOff x="9916748" y="1762461"/>
            <a:chExt cx="2054439" cy="2333864"/>
          </a:xfrm>
        </p:grpSpPr>
        <p:grpSp>
          <p:nvGrpSpPr>
            <p:cNvPr id="14" name="Group 13"/>
            <p:cNvGrpSpPr/>
            <p:nvPr/>
          </p:nvGrpSpPr>
          <p:grpSpPr>
            <a:xfrm>
              <a:off x="9916748" y="1762461"/>
              <a:ext cx="1983015" cy="1665506"/>
              <a:chOff x="9916748" y="1762461"/>
              <a:chExt cx="1983015" cy="1665506"/>
            </a:xfrm>
          </p:grpSpPr>
          <p:sp>
            <p:nvSpPr>
              <p:cNvPr id="7" name="TextBox 6"/>
              <p:cNvSpPr txBox="1"/>
              <p:nvPr/>
            </p:nvSpPr>
            <p:spPr>
              <a:xfrm>
                <a:off x="9916748" y="1762461"/>
                <a:ext cx="1983015" cy="646331"/>
              </a:xfrm>
              <a:prstGeom prst="rect">
                <a:avLst/>
              </a:prstGeom>
              <a:noFill/>
            </p:spPr>
            <p:txBody>
              <a:bodyPr wrap="square" rtlCol="0">
                <a:spAutoFit/>
              </a:bodyPr>
              <a:lstStyle/>
              <a:p>
                <a:pPr algn="ctr"/>
                <a:r>
                  <a:rPr lang="en-US" dirty="0" smtClean="0"/>
                  <a:t>Expedition Diving off-grid</a:t>
                </a:r>
                <a:endParaRPr lang="en-US" dirty="0"/>
              </a:p>
            </p:txBody>
          </p:sp>
          <p:pic>
            <p:nvPicPr>
              <p:cNvPr id="1034" name="Picture 10" descr="mage result for expedition d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583" y="2408792"/>
                <a:ext cx="1358900" cy="10191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mage result for boat cam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2181" y="3282067"/>
              <a:ext cx="1219006" cy="8142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25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Not for the fainthearted..</a:t>
            </a:r>
            <a:endParaRPr lang="en-US" b="1" dirty="0"/>
          </a:p>
        </p:txBody>
      </p:sp>
      <p:grpSp>
        <p:nvGrpSpPr>
          <p:cNvPr id="16" name="Group 15"/>
          <p:cNvGrpSpPr/>
          <p:nvPr/>
        </p:nvGrpSpPr>
        <p:grpSpPr>
          <a:xfrm>
            <a:off x="2652299" y="5352255"/>
            <a:ext cx="2220110" cy="1494731"/>
            <a:chOff x="6747732" y="1491313"/>
            <a:chExt cx="2220110" cy="1494731"/>
          </a:xfrm>
        </p:grpSpPr>
        <p:pic>
          <p:nvPicPr>
            <p:cNvPr id="21" name="Picture 12" descr="http://www.ecsac.org.uk/updates/wp-content/uploads/2017/11/Striven-Banner-1920x4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732" y="1491313"/>
              <a:ext cx="2220110" cy="5550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779496" y="2062714"/>
              <a:ext cx="1983015" cy="923330"/>
            </a:xfrm>
            <a:prstGeom prst="rect">
              <a:avLst/>
            </a:prstGeom>
            <a:noFill/>
          </p:spPr>
          <p:txBody>
            <a:bodyPr wrap="square" rtlCol="0">
              <a:spAutoFit/>
            </a:bodyPr>
            <a:lstStyle/>
            <a:p>
              <a:pPr algn="ctr"/>
              <a:r>
                <a:rPr lang="en-US" dirty="0" smtClean="0"/>
                <a:t>Expedition Diving with creature comforts</a:t>
              </a:r>
              <a:endParaRPr lang="en-US" dirty="0"/>
            </a:p>
          </p:txBody>
        </p:sp>
      </p:grpSp>
      <p:grpSp>
        <p:nvGrpSpPr>
          <p:cNvPr id="23" name="Group 22"/>
          <p:cNvGrpSpPr/>
          <p:nvPr/>
        </p:nvGrpSpPr>
        <p:grpSpPr>
          <a:xfrm>
            <a:off x="320025" y="4196337"/>
            <a:ext cx="2054439" cy="2333864"/>
            <a:chOff x="9916748" y="1762461"/>
            <a:chExt cx="2054439" cy="2333864"/>
          </a:xfrm>
        </p:grpSpPr>
        <p:grpSp>
          <p:nvGrpSpPr>
            <p:cNvPr id="14" name="Group 13"/>
            <p:cNvGrpSpPr/>
            <p:nvPr/>
          </p:nvGrpSpPr>
          <p:grpSpPr>
            <a:xfrm>
              <a:off x="9916748" y="1762461"/>
              <a:ext cx="1983015" cy="1665506"/>
              <a:chOff x="9916748" y="1762461"/>
              <a:chExt cx="1983015" cy="1665506"/>
            </a:xfrm>
          </p:grpSpPr>
          <p:sp>
            <p:nvSpPr>
              <p:cNvPr id="7" name="TextBox 6"/>
              <p:cNvSpPr txBox="1"/>
              <p:nvPr/>
            </p:nvSpPr>
            <p:spPr>
              <a:xfrm>
                <a:off x="9916748" y="1762461"/>
                <a:ext cx="1983015" cy="646331"/>
              </a:xfrm>
              <a:prstGeom prst="rect">
                <a:avLst/>
              </a:prstGeom>
              <a:noFill/>
            </p:spPr>
            <p:txBody>
              <a:bodyPr wrap="square" rtlCol="0">
                <a:spAutoFit/>
              </a:bodyPr>
              <a:lstStyle/>
              <a:p>
                <a:pPr algn="ctr"/>
                <a:r>
                  <a:rPr lang="en-US" dirty="0" smtClean="0"/>
                  <a:t>Expedition Diving off-grid</a:t>
                </a:r>
                <a:endParaRPr lang="en-US" dirty="0"/>
              </a:p>
            </p:txBody>
          </p:sp>
          <p:pic>
            <p:nvPicPr>
              <p:cNvPr id="1034" name="Picture 10" descr="mage result for expedition d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4583" y="2408792"/>
                <a:ext cx="1358900" cy="10191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mage result for boat cam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2181" y="3282067"/>
              <a:ext cx="1219006" cy="814258"/>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597860" y="883851"/>
            <a:ext cx="11263079" cy="4832092"/>
          </a:xfrm>
          <a:prstGeom prst="rect">
            <a:avLst/>
          </a:prstGeom>
          <a:noFill/>
        </p:spPr>
        <p:txBody>
          <a:bodyPr wrap="square" rtlCol="0">
            <a:spAutoFit/>
          </a:bodyPr>
          <a:lstStyle/>
          <a:p>
            <a:pPr marL="285750" indent="-285750">
              <a:buFont typeface="Arial" charset="0"/>
              <a:buChar char="•"/>
            </a:pPr>
            <a:r>
              <a:rPr lang="en-US" sz="2800" dirty="0" smtClean="0"/>
              <a:t>Lots of moving parts, usually involving distance, projects and complex logistics - </a:t>
            </a:r>
          </a:p>
          <a:p>
            <a:pPr marL="742950" lvl="1" indent="-285750">
              <a:buFont typeface="Arial" charset="0"/>
              <a:buChar char="•"/>
            </a:pPr>
            <a:r>
              <a:rPr lang="en-US" sz="2800" dirty="0" smtClean="0"/>
              <a:t>Isle of Man, Scapa </a:t>
            </a:r>
            <a:r>
              <a:rPr lang="en-US" sz="2800" dirty="0" err="1" smtClean="0"/>
              <a:t>etc</a:t>
            </a:r>
            <a:r>
              <a:rPr lang="en-US" sz="2800" dirty="0" smtClean="0"/>
              <a:t> (RIB launches, crossings and overnight mooring)</a:t>
            </a:r>
          </a:p>
          <a:p>
            <a:pPr marL="742950" lvl="1" indent="-285750">
              <a:buFont typeface="Arial" charset="0"/>
              <a:buChar char="•"/>
            </a:pPr>
            <a:r>
              <a:rPr lang="en-US" sz="2800" dirty="0" smtClean="0"/>
              <a:t>Long distances</a:t>
            </a:r>
          </a:p>
          <a:p>
            <a:pPr marL="742950" lvl="1" indent="-285750">
              <a:buFont typeface="Arial" charset="0"/>
              <a:buChar char="•"/>
            </a:pPr>
            <a:r>
              <a:rPr lang="en-US" sz="2800" dirty="0" smtClean="0"/>
              <a:t>Usually for a week or more</a:t>
            </a:r>
          </a:p>
          <a:p>
            <a:pPr marL="742950" lvl="1" indent="-285750">
              <a:buFont typeface="Arial" charset="0"/>
              <a:buChar char="•"/>
            </a:pPr>
            <a:r>
              <a:rPr lang="en-US" sz="2800" dirty="0" smtClean="0"/>
              <a:t>Project Diving</a:t>
            </a:r>
          </a:p>
          <a:p>
            <a:pPr marL="3943350" lvl="8" indent="-285750">
              <a:buFont typeface="Arial" charset="0"/>
              <a:buChar char="•"/>
            </a:pPr>
            <a:r>
              <a:rPr lang="en-US" sz="2800" dirty="0" smtClean="0"/>
              <a:t>Issues with air fills and self sufficiency (compressors needed)</a:t>
            </a:r>
          </a:p>
          <a:p>
            <a:pPr marL="3943350" lvl="8" indent="-285750">
              <a:buFont typeface="Arial" charset="0"/>
              <a:buChar char="•"/>
            </a:pPr>
            <a:r>
              <a:rPr lang="en-US" sz="2800" dirty="0" smtClean="0"/>
              <a:t>Wild Camping and remote areas</a:t>
            </a:r>
          </a:p>
          <a:p>
            <a:pPr marL="3943350" lvl="8" indent="-285750">
              <a:buFont typeface="Arial" charset="0"/>
              <a:buChar char="•"/>
            </a:pPr>
            <a:r>
              <a:rPr lang="en-US" sz="2800" dirty="0" smtClean="0"/>
              <a:t>LOTS OF GEAR – LOTS OF FUN!</a:t>
            </a:r>
          </a:p>
          <a:p>
            <a:pPr marL="742950" lvl="1" indent="-285750">
              <a:buFont typeface="Arial" charset="0"/>
              <a:buChar char="•"/>
            </a:pPr>
            <a:endParaRPr lang="en-US" sz="2800" dirty="0"/>
          </a:p>
        </p:txBody>
      </p:sp>
    </p:spTree>
    <p:extLst>
      <p:ext uri="{BB962C8B-B14F-4D97-AF65-F5344CB8AC3E}">
        <p14:creationId xmlns:p14="http://schemas.microsoft.com/office/powerpoint/2010/main" val="16518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dissolv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dissolv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dissolv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dissolv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dissolve">
                                      <p:cBhvr>
                                        <p:cTn id="27" dur="500"/>
                                        <p:tgtEl>
                                          <p:spTgt spid="32">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2">
                                            <p:txEl>
                                              <p:pRg st="5" end="5"/>
                                            </p:txEl>
                                          </p:spTgt>
                                        </p:tgtEl>
                                        <p:attrNameLst>
                                          <p:attrName>style.visibility</p:attrName>
                                        </p:attrNameLst>
                                      </p:cBhvr>
                                      <p:to>
                                        <p:strVal val="visible"/>
                                      </p:to>
                                    </p:set>
                                    <p:animEffect transition="in" filter="dissolve">
                                      <p:cBhvr>
                                        <p:cTn id="30" dur="500"/>
                                        <p:tgtEl>
                                          <p:spTgt spid="32">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2">
                                            <p:txEl>
                                              <p:pRg st="6" end="6"/>
                                            </p:txEl>
                                          </p:spTgt>
                                        </p:tgtEl>
                                        <p:attrNameLst>
                                          <p:attrName>style.visibility</p:attrName>
                                        </p:attrNameLst>
                                      </p:cBhvr>
                                      <p:to>
                                        <p:strVal val="visible"/>
                                      </p:to>
                                    </p:set>
                                    <p:animEffect transition="in" filter="dissolve">
                                      <p:cBhvr>
                                        <p:cTn id="33" dur="500"/>
                                        <p:tgtEl>
                                          <p:spTgt spid="32">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2">
                                            <p:txEl>
                                              <p:pRg st="7" end="7"/>
                                            </p:txEl>
                                          </p:spTgt>
                                        </p:tgtEl>
                                        <p:attrNameLst>
                                          <p:attrName>style.visibility</p:attrName>
                                        </p:attrNameLst>
                                      </p:cBhvr>
                                      <p:to>
                                        <p:strVal val="visible"/>
                                      </p:to>
                                    </p:set>
                                    <p:animEffect transition="in" filter="dissolve">
                                      <p:cBhvr>
                                        <p:cTn id="36" dur="500"/>
                                        <p:tgtEl>
                                          <p:spTgt spid="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Freeform 28">
            <a:extLst>
              <a:ext uri="{FF2B5EF4-FFF2-40B4-BE49-F238E27FC236}">
                <a16:creationId xmlns:a16="http://schemas.microsoft.com/office/drawing/2014/main" xmlns="" id="{3DD54D6E-7F21-4EAE-AFEC-4ADD60131E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26">
            <a:extLst>
              <a:ext uri="{FF2B5EF4-FFF2-40B4-BE49-F238E27FC236}">
                <a16:creationId xmlns:a16="http://schemas.microsoft.com/office/drawing/2014/main" xmlns="" id="{C4C2742B-BE14-4CE2-AB5B-302A0FCD22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0703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4" name="Picture 6" descr="mage result for hold money transparent p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1715781"/>
            <a:ext cx="3425957" cy="34259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84039" y="365125"/>
            <a:ext cx="7164493" cy="1325563"/>
          </a:xfrm>
        </p:spPr>
        <p:txBody>
          <a:bodyPr>
            <a:normAutofit/>
          </a:bodyPr>
          <a:lstStyle/>
          <a:p>
            <a:r>
              <a:rPr lang="en-US" sz="3100">
                <a:solidFill>
                  <a:schemeClr val="bg1"/>
                </a:solidFill>
              </a:rPr>
              <a:t>How to organise trips to reduce or remove the risk of losing deposits or booking fees</a:t>
            </a:r>
          </a:p>
        </p:txBody>
      </p:sp>
      <p:sp>
        <p:nvSpPr>
          <p:cNvPr id="3" name="Content Placeholder 2"/>
          <p:cNvSpPr>
            <a:spLocks noGrp="1"/>
          </p:cNvSpPr>
          <p:nvPr>
            <p:ph idx="1"/>
          </p:nvPr>
        </p:nvSpPr>
        <p:spPr>
          <a:xfrm>
            <a:off x="4387515" y="2022601"/>
            <a:ext cx="7161017" cy="4659553"/>
          </a:xfrm>
        </p:spPr>
        <p:txBody>
          <a:bodyPr>
            <a:normAutofit/>
          </a:bodyPr>
          <a:lstStyle/>
          <a:p>
            <a:pPr marL="0" indent="0">
              <a:buNone/>
            </a:pPr>
            <a:r>
              <a:rPr lang="en-US" sz="1400" dirty="0">
                <a:solidFill>
                  <a:schemeClr val="bg1"/>
                </a:solidFill>
              </a:rPr>
              <a:t/>
            </a:r>
            <a:br>
              <a:rPr lang="en-US" sz="1400" dirty="0">
                <a:solidFill>
                  <a:schemeClr val="bg1"/>
                </a:solidFill>
              </a:rPr>
            </a:br>
            <a:r>
              <a:rPr lang="en-US" sz="1400" dirty="0">
                <a:solidFill>
                  <a:schemeClr val="bg1"/>
                </a:solidFill>
              </a:rPr>
              <a:t>Main answer is:</a:t>
            </a:r>
          </a:p>
          <a:p>
            <a:pPr marL="0" indent="0">
              <a:buNone/>
            </a:pPr>
            <a:endParaRPr lang="en-US" sz="1400" dirty="0">
              <a:solidFill>
                <a:schemeClr val="bg1"/>
              </a:solidFill>
            </a:endParaRPr>
          </a:p>
          <a:p>
            <a:pPr marL="0" indent="0">
              <a:buNone/>
            </a:pPr>
            <a:r>
              <a:rPr lang="en-US" sz="1400" dirty="0">
                <a:solidFill>
                  <a:schemeClr val="bg1"/>
                </a:solidFill>
              </a:rPr>
              <a:t>Switch from an interest list to a trip list and obtain commitment (and deposits).</a:t>
            </a:r>
          </a:p>
          <a:p>
            <a:pPr marL="0" indent="0">
              <a:buNone/>
            </a:pPr>
            <a:endParaRPr lang="en-US" sz="1400" dirty="0">
              <a:solidFill>
                <a:schemeClr val="bg1"/>
              </a:solidFill>
            </a:endParaRPr>
          </a:p>
          <a:p>
            <a:pPr marL="0" indent="0">
              <a:buNone/>
            </a:pPr>
            <a:r>
              <a:rPr lang="en-US" sz="1400" dirty="0">
                <a:solidFill>
                  <a:schemeClr val="bg1"/>
                </a:solidFill>
              </a:rPr>
              <a:t>Get commitment early.  If you need to spend money to confirm bookings then make sure you obtain trip deposits before you spend  (usually best to collect a little more than you need, to cover contingency).</a:t>
            </a:r>
          </a:p>
          <a:p>
            <a:pPr marL="0" indent="0">
              <a:buNone/>
            </a:pPr>
            <a:endParaRPr lang="en-US" sz="1400" dirty="0">
              <a:solidFill>
                <a:schemeClr val="bg1"/>
              </a:solidFill>
            </a:endParaRPr>
          </a:p>
          <a:p>
            <a:pPr marL="0" indent="0">
              <a:buNone/>
            </a:pPr>
            <a:r>
              <a:rPr lang="en-US" sz="1400" dirty="0">
                <a:solidFill>
                  <a:schemeClr val="bg1"/>
                </a:solidFill>
              </a:rPr>
              <a:t>Ensure those on the trip list are kept informed and you check they are still committed and able to go at intervals (if there is a long lead-time).</a:t>
            </a:r>
          </a:p>
          <a:p>
            <a:pPr marL="0" indent="0">
              <a:buNone/>
            </a:pPr>
            <a:endParaRPr lang="en-US" sz="1400" dirty="0">
              <a:solidFill>
                <a:schemeClr val="bg1"/>
              </a:solidFill>
            </a:endParaRPr>
          </a:p>
          <a:p>
            <a:pPr marL="0" indent="0">
              <a:buNone/>
            </a:pPr>
            <a:r>
              <a:rPr lang="en-US" sz="1400" dirty="0">
                <a:solidFill>
                  <a:schemeClr val="bg1"/>
                </a:solidFill>
              </a:rPr>
              <a:t>People should know that if they commit, then they are liable for any unavoidable costs or for finding someone to fill their space</a:t>
            </a:r>
            <a:r>
              <a:rPr lang="en-US" sz="1400" dirty="0" smtClean="0">
                <a:solidFill>
                  <a:schemeClr val="bg1"/>
                </a:solidFill>
              </a:rPr>
              <a:t>.</a:t>
            </a:r>
          </a:p>
          <a:p>
            <a:pPr marL="0" indent="0">
              <a:buNone/>
            </a:pPr>
            <a:endParaRPr lang="en-US" sz="1400" dirty="0">
              <a:solidFill>
                <a:schemeClr val="bg1"/>
              </a:solidFill>
            </a:endParaRPr>
          </a:p>
          <a:p>
            <a:pPr marL="0" indent="0" algn="r">
              <a:buNone/>
            </a:pPr>
            <a:r>
              <a:rPr lang="en-US" sz="2000" dirty="0" smtClean="0">
                <a:solidFill>
                  <a:schemeClr val="bg1"/>
                </a:solidFill>
              </a:rPr>
              <a:t>Communicate!</a:t>
            </a:r>
            <a:endParaRPr lang="en-US" sz="2000" dirty="0">
              <a:solidFill>
                <a:schemeClr val="bg1"/>
              </a:solidFill>
            </a:endParaRPr>
          </a:p>
        </p:txBody>
      </p:sp>
    </p:spTree>
    <p:extLst>
      <p:ext uri="{BB962C8B-B14F-4D97-AF65-F5344CB8AC3E}">
        <p14:creationId xmlns:p14="http://schemas.microsoft.com/office/powerpoint/2010/main" val="520582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277" y="247895"/>
            <a:ext cx="10515600" cy="1325563"/>
          </a:xfrm>
        </p:spPr>
        <p:txBody>
          <a:bodyPr/>
          <a:lstStyle/>
          <a:p>
            <a:r>
              <a:rPr lang="en-US" dirty="0" smtClean="0"/>
              <a:t>How to deal with Dropouts</a:t>
            </a:r>
            <a:endParaRPr lang="en-US" dirty="0"/>
          </a:p>
        </p:txBody>
      </p:sp>
      <p:sp>
        <p:nvSpPr>
          <p:cNvPr id="3" name="Content Placeholder 2"/>
          <p:cNvSpPr>
            <a:spLocks noGrp="1"/>
          </p:cNvSpPr>
          <p:nvPr>
            <p:ph idx="1"/>
          </p:nvPr>
        </p:nvSpPr>
        <p:spPr>
          <a:xfrm>
            <a:off x="736600" y="1573458"/>
            <a:ext cx="11140440" cy="5032375"/>
          </a:xfrm>
        </p:spPr>
        <p:txBody>
          <a:bodyPr>
            <a:normAutofit fontScale="92500"/>
          </a:bodyPr>
          <a:lstStyle/>
          <a:p>
            <a:r>
              <a:rPr lang="en-US" dirty="0" smtClean="0"/>
              <a:t>Try and reduce the impact of dropouts by finalising details and collecting money early.</a:t>
            </a:r>
          </a:p>
          <a:p>
            <a:endParaRPr lang="en-US" dirty="0"/>
          </a:p>
          <a:p>
            <a:r>
              <a:rPr lang="en-US" dirty="0" smtClean="0"/>
              <a:t>Ensure people know when they are committed and what they are committed to</a:t>
            </a:r>
          </a:p>
          <a:p>
            <a:endParaRPr lang="en-US" dirty="0"/>
          </a:p>
          <a:p>
            <a:pPr lvl="1"/>
            <a:r>
              <a:rPr lang="en-US" dirty="0" smtClean="0"/>
              <a:t>	</a:t>
            </a:r>
            <a:r>
              <a:rPr lang="en-US" sz="2000" dirty="0" smtClean="0"/>
              <a:t>Change from interest list to commitment early</a:t>
            </a:r>
          </a:p>
          <a:p>
            <a:pPr lvl="1"/>
            <a:r>
              <a:rPr lang="en-US" sz="2000" dirty="0"/>
              <a:t>	</a:t>
            </a:r>
            <a:r>
              <a:rPr lang="en-US" sz="2000" dirty="0" smtClean="0"/>
              <a:t>Make sure people know it is up to them to find someone to take their place</a:t>
            </a:r>
          </a:p>
          <a:p>
            <a:pPr lvl="1"/>
            <a:endParaRPr lang="en-US" sz="2000" dirty="0"/>
          </a:p>
          <a:p>
            <a:r>
              <a:rPr lang="en-US" dirty="0" smtClean="0"/>
              <a:t>Make sure your communication is clear and frequent</a:t>
            </a:r>
            <a:br>
              <a:rPr lang="en-US" dirty="0" smtClean="0"/>
            </a:br>
            <a:endParaRPr lang="en-US" dirty="0" smtClean="0"/>
          </a:p>
          <a:p>
            <a:r>
              <a:rPr lang="en-US" dirty="0" smtClean="0"/>
              <a:t>Don</a:t>
            </a:r>
            <a:r>
              <a:rPr lang="uk-UA" dirty="0" smtClean="0"/>
              <a:t>’</a:t>
            </a:r>
            <a:r>
              <a:rPr lang="en-US" dirty="0" smtClean="0"/>
              <a:t>t leave things to the last minute, you end up holding the baby!</a:t>
            </a:r>
            <a:r>
              <a:rPr lang="en-US" dirty="0"/>
              <a:t/>
            </a:r>
            <a:br>
              <a:rPr lang="en-US" dirty="0"/>
            </a:br>
            <a:endParaRPr lang="en-US" dirty="0"/>
          </a:p>
        </p:txBody>
      </p:sp>
      <p:pic>
        <p:nvPicPr>
          <p:cNvPr id="1026" name="Picture 2" descr="mage result for bungee transparent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1040910"/>
            <a:ext cx="56197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ardians Of The Galaxy Middle Finger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399093"/>
            <a:ext cx="3100387" cy="194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dissolv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1000"/>
                                        <p:tgtEl>
                                          <p:spTgt spid="1026"/>
                                        </p:tgtEl>
                                        <p:attrNameLst>
                                          <p:attrName>ppt_x</p:attrName>
                                        </p:attrNameLst>
                                      </p:cBhvr>
                                      <p:tavLst>
                                        <p:tav tm="0">
                                          <p:val>
                                            <p:strVal val="ppt_x"/>
                                          </p:val>
                                        </p:tav>
                                        <p:tav tm="100000">
                                          <p:val>
                                            <p:strVal val="ppt_x"/>
                                          </p:val>
                                        </p:tav>
                                      </p:tavLst>
                                    </p:anim>
                                    <p:anim calcmode="lin" valueType="num">
                                      <p:cBhvr additive="base">
                                        <p:cTn id="39" dur="1000"/>
                                        <p:tgtEl>
                                          <p:spTgt spid="1026"/>
                                        </p:tgtEl>
                                        <p:attrNameLst>
                                          <p:attrName>ppt_y</p:attrName>
                                        </p:attrNameLst>
                                      </p:cBhvr>
                                      <p:tavLst>
                                        <p:tav tm="0">
                                          <p:val>
                                            <p:strVal val="ppt_y"/>
                                          </p:val>
                                        </p:tav>
                                        <p:tav tm="100000">
                                          <p:val>
                                            <p:strVal val="1+ppt_h/2"/>
                                          </p:val>
                                        </p:tav>
                                      </p:tavLst>
                                    </p:anim>
                                    <p:set>
                                      <p:cBhvr>
                                        <p:cTn id="40" dur="1" fill="hold">
                                          <p:stCondLst>
                                            <p:cond delay="999"/>
                                          </p:stCondLst>
                                        </p:cTn>
                                        <p:tgtEl>
                                          <p:spTgt spid="10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dissolve">
                                      <p:cBhvr>
                                        <p:cTn id="4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767" y="0"/>
            <a:ext cx="10515600" cy="1325563"/>
          </a:xfrm>
        </p:spPr>
        <p:txBody>
          <a:bodyPr/>
          <a:lstStyle/>
          <a:p>
            <a:r>
              <a:rPr lang="en-US" dirty="0" smtClean="0"/>
              <a:t>A template </a:t>
            </a:r>
            <a:r>
              <a:rPr lang="en-US" dirty="0"/>
              <a:t>“good” trip and how it worked</a:t>
            </a:r>
          </a:p>
        </p:txBody>
      </p:sp>
      <p:sp>
        <p:nvSpPr>
          <p:cNvPr id="3" name="Content Placeholder 2"/>
          <p:cNvSpPr>
            <a:spLocks noGrp="1"/>
          </p:cNvSpPr>
          <p:nvPr>
            <p:ph idx="1"/>
          </p:nvPr>
        </p:nvSpPr>
        <p:spPr>
          <a:xfrm>
            <a:off x="660778" y="1006760"/>
            <a:ext cx="11144535" cy="5407688"/>
          </a:xfrm>
        </p:spPr>
        <p:txBody>
          <a:bodyPr>
            <a:normAutofit fontScale="55000" lnSpcReduction="20000"/>
          </a:bodyPr>
          <a:lstStyle/>
          <a:p>
            <a:pPr marL="0" indent="0">
              <a:buNone/>
            </a:pPr>
            <a:r>
              <a:rPr lang="en-US" dirty="0" smtClean="0"/>
              <a:t>St </a:t>
            </a:r>
            <a:r>
              <a:rPr lang="en-US" dirty="0" err="1" smtClean="0"/>
              <a:t>Abbs</a:t>
            </a:r>
            <a:r>
              <a:rPr lang="en-US" dirty="0" smtClean="0"/>
              <a:t> – 2016..   28 people diving, 31 people for the meal.</a:t>
            </a:r>
          </a:p>
          <a:p>
            <a:pPr marL="0" indent="0">
              <a:buNone/>
            </a:pPr>
            <a:endParaRPr lang="en-US" dirty="0"/>
          </a:p>
          <a:p>
            <a:pPr marL="0" indent="0">
              <a:buNone/>
            </a:pPr>
            <a:r>
              <a:rPr lang="en-US" dirty="0" smtClean="0"/>
              <a:t>Boat booked well in advance with flexibility for shuttles</a:t>
            </a:r>
            <a:r>
              <a:rPr lang="is-IS" dirty="0" smtClean="0"/>
              <a:t>…</a:t>
            </a:r>
          </a:p>
          <a:p>
            <a:pPr marL="0" indent="0">
              <a:buNone/>
            </a:pPr>
            <a:r>
              <a:rPr lang="is-IS" dirty="0" smtClean="0"/>
              <a:t>After booking and realising it was going to be very popular I negotiated a day charter rate not a per dive rate – reduced the cost and generated £200 for a donation to the St Abbs Lifeboat</a:t>
            </a:r>
            <a:endParaRPr lang="en-US" dirty="0"/>
          </a:p>
          <a:p>
            <a:pPr marL="0" indent="0">
              <a:buNone/>
            </a:pPr>
            <a:r>
              <a:rPr lang="en-US" dirty="0" smtClean="0"/>
              <a:t>Pre-booked accommodation for everyone – Holiday Park – </a:t>
            </a:r>
            <a:r>
              <a:rPr lang="en-US" dirty="0" err="1" smtClean="0"/>
              <a:t>Scoutscroft</a:t>
            </a:r>
            <a:endParaRPr lang="en-US" dirty="0" smtClean="0"/>
          </a:p>
          <a:p>
            <a:pPr marL="0" indent="0">
              <a:buNone/>
            </a:pPr>
            <a:r>
              <a:rPr lang="en-US" dirty="0" smtClean="0"/>
              <a:t>Pre-Booked Saturday night Meal at restaurant (28 people).. Delegated working out the bill</a:t>
            </a:r>
            <a:r>
              <a:rPr lang="is-IS" dirty="0" smtClean="0"/>
              <a:t>… :0</a:t>
            </a:r>
          </a:p>
          <a:p>
            <a:pPr marL="0" indent="0">
              <a:buNone/>
            </a:pPr>
            <a:r>
              <a:rPr lang="is-IS" dirty="0" smtClean="0"/>
              <a:t>Diving was flexible and adaptable and people knew when they were out, while not out local cafe and quayside was a nice place to be.</a:t>
            </a:r>
          </a:p>
          <a:p>
            <a:pPr marL="0" indent="0">
              <a:buNone/>
            </a:pPr>
            <a:endParaRPr lang="is-IS" dirty="0"/>
          </a:p>
          <a:p>
            <a:pPr marL="0" indent="0">
              <a:buNone/>
            </a:pPr>
            <a:r>
              <a:rPr lang="is-IS" dirty="0" smtClean="0"/>
              <a:t>People paid for the entire weekend, not by dives – </a:t>
            </a:r>
          </a:p>
          <a:p>
            <a:pPr marL="0" indent="0">
              <a:buNone/>
            </a:pPr>
            <a:r>
              <a:rPr lang="is-IS" dirty="0" smtClean="0"/>
              <a:t>so easier to work out payment</a:t>
            </a:r>
          </a:p>
          <a:p>
            <a:pPr marL="0" indent="0">
              <a:buNone/>
            </a:pPr>
            <a:endParaRPr lang="is-IS" dirty="0"/>
          </a:p>
          <a:p>
            <a:pPr marL="0" indent="0">
              <a:buNone/>
            </a:pPr>
            <a:r>
              <a:rPr lang="is-IS" dirty="0" smtClean="0"/>
              <a:t>People who dropped out close to the event had already paid..  </a:t>
            </a:r>
          </a:p>
          <a:p>
            <a:pPr marL="0" indent="0">
              <a:buNone/>
            </a:pPr>
            <a:r>
              <a:rPr lang="is-IS" dirty="0" smtClean="0"/>
              <a:t>No shortfall of funds.  They lost their payments. It did not cost anyone else.</a:t>
            </a:r>
          </a:p>
          <a:p>
            <a:pPr marL="0" indent="0">
              <a:buNone/>
            </a:pPr>
            <a:endParaRPr lang="is-IS" dirty="0"/>
          </a:p>
          <a:p>
            <a:pPr marL="0" indent="0">
              <a:buNone/>
            </a:pPr>
            <a:r>
              <a:rPr lang="is-IS" dirty="0" smtClean="0"/>
              <a:t>Some people dropped out early and found replacements, </a:t>
            </a:r>
          </a:p>
          <a:p>
            <a:pPr marL="0" indent="0">
              <a:buNone/>
            </a:pPr>
            <a:r>
              <a:rPr lang="is-IS" dirty="0" smtClean="0"/>
              <a:t>so it cost them nothing.</a:t>
            </a:r>
            <a:br>
              <a:rPr lang="is-IS" dirty="0" smtClean="0"/>
            </a:br>
            <a:endParaRPr lang="is-IS" dirty="0" smtClean="0"/>
          </a:p>
          <a:p>
            <a:pPr marL="0" indent="0">
              <a:buNone/>
            </a:pPr>
            <a:r>
              <a:rPr lang="is-IS" dirty="0" smtClean="0"/>
              <a:t>Dive managers were delegated on the boat so it spread the load on dive logs etc.</a:t>
            </a:r>
          </a:p>
          <a:p>
            <a:pPr marL="0" indent="0">
              <a:buNone/>
            </a:pPr>
            <a:endParaRPr lang="is-IS" dirty="0"/>
          </a:p>
          <a:p>
            <a:pPr marL="0" indent="0">
              <a:buNone/>
            </a:pPr>
            <a:endParaRPr lang="is-I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980" y="3419130"/>
            <a:ext cx="4995333" cy="2436518"/>
          </a:xfrm>
          <a:prstGeom prst="rect">
            <a:avLst/>
          </a:prstGeom>
        </p:spPr>
      </p:pic>
    </p:spTree>
    <p:extLst>
      <p:ext uri="{BB962C8B-B14F-4D97-AF65-F5344CB8AC3E}">
        <p14:creationId xmlns:p14="http://schemas.microsoft.com/office/powerpoint/2010/main" val="17792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dissolv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dissolve">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dissolv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dissolve">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dissolve">
                                      <p:cBhvr>
                                        <p:cTn id="56" dur="500"/>
                                        <p:tgtEl>
                                          <p:spTgt spid="3">
                                            <p:txEl>
                                              <p:pRg st="14" end="1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dissolve">
                                      <p:cBhvr>
                                        <p:cTn id="61" dur="500"/>
                                        <p:tgtEl>
                                          <p:spTgt spid="3">
                                            <p:txEl>
                                              <p:pRg st="15" end="1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3">
                                            <p:txEl>
                                              <p:pRg st="16" end="16"/>
                                            </p:txEl>
                                          </p:spTgt>
                                        </p:tgtEl>
                                        <p:attrNameLst>
                                          <p:attrName>style.visibility</p:attrName>
                                        </p:attrNameLst>
                                      </p:cBhvr>
                                      <p:to>
                                        <p:strVal val="visible"/>
                                      </p:to>
                                    </p:set>
                                    <p:animEffect transition="in" filter="dissolve">
                                      <p:cBhvr>
                                        <p:cTn id="6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Types of trip to consider</a:t>
            </a:r>
            <a:r>
              <a:rPr lang="is-IS" b="1" dirty="0" smtClean="0"/>
              <a:t>…include..</a:t>
            </a:r>
            <a:endParaRPr lang="en-US" b="1" dirty="0"/>
          </a:p>
        </p:txBody>
      </p:sp>
      <p:sp>
        <p:nvSpPr>
          <p:cNvPr id="4" name="Right Arrow 3"/>
          <p:cNvSpPr/>
          <p:nvPr/>
        </p:nvSpPr>
        <p:spPr>
          <a:xfrm rot="19965201">
            <a:off x="1093083" y="3413843"/>
            <a:ext cx="10073664" cy="36406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2482" y="5882511"/>
            <a:ext cx="948906" cy="369332"/>
          </a:xfrm>
          <a:prstGeom prst="rect">
            <a:avLst/>
          </a:prstGeom>
          <a:noFill/>
        </p:spPr>
        <p:txBody>
          <a:bodyPr wrap="square" rtlCol="0">
            <a:spAutoFit/>
          </a:bodyPr>
          <a:lstStyle/>
          <a:p>
            <a:r>
              <a:rPr lang="en-US" b="1" smtClean="0"/>
              <a:t>Easiest</a:t>
            </a:r>
            <a:endParaRPr lang="en-US" b="1" dirty="0"/>
          </a:p>
        </p:txBody>
      </p:sp>
      <p:sp>
        <p:nvSpPr>
          <p:cNvPr id="6" name="TextBox 5"/>
          <p:cNvSpPr txBox="1"/>
          <p:nvPr/>
        </p:nvSpPr>
        <p:spPr>
          <a:xfrm>
            <a:off x="10691218" y="922667"/>
            <a:ext cx="948906" cy="369332"/>
          </a:xfrm>
          <a:prstGeom prst="rect">
            <a:avLst/>
          </a:prstGeom>
          <a:noFill/>
        </p:spPr>
        <p:txBody>
          <a:bodyPr wrap="square" rtlCol="0">
            <a:spAutoFit/>
          </a:bodyPr>
          <a:lstStyle/>
          <a:p>
            <a:r>
              <a:rPr lang="en-US" b="1" dirty="0" smtClean="0"/>
              <a:t>Hardest</a:t>
            </a:r>
            <a:endParaRPr lang="en-US" b="1" dirty="0"/>
          </a:p>
        </p:txBody>
      </p:sp>
      <p:grpSp>
        <p:nvGrpSpPr>
          <p:cNvPr id="12" name="Group 11"/>
          <p:cNvGrpSpPr/>
          <p:nvPr/>
        </p:nvGrpSpPr>
        <p:grpSpPr>
          <a:xfrm>
            <a:off x="1617695" y="5592551"/>
            <a:ext cx="2585470" cy="1111888"/>
            <a:chOff x="2172143" y="5485447"/>
            <a:chExt cx="2585470" cy="1111888"/>
          </a:xfrm>
        </p:grpSpPr>
        <p:sp>
          <p:nvSpPr>
            <p:cNvPr id="9" name="TextBox 8"/>
            <p:cNvSpPr txBox="1"/>
            <p:nvPr/>
          </p:nvSpPr>
          <p:spPr>
            <a:xfrm>
              <a:off x="2172143" y="5485447"/>
              <a:ext cx="1983016" cy="923330"/>
            </a:xfrm>
            <a:prstGeom prst="rect">
              <a:avLst/>
            </a:prstGeom>
            <a:noFill/>
          </p:spPr>
          <p:txBody>
            <a:bodyPr wrap="square" rtlCol="0">
              <a:spAutoFit/>
            </a:bodyPr>
            <a:lstStyle/>
            <a:p>
              <a:endParaRPr lang="en-US" dirty="0" smtClean="0"/>
            </a:p>
            <a:p>
              <a:r>
                <a:rPr lang="en-US" dirty="0" err="1" smtClean="0"/>
                <a:t>Liveaboard</a:t>
              </a:r>
              <a:endParaRPr lang="en-US" dirty="0" smtClean="0"/>
            </a:p>
            <a:p>
              <a:endParaRPr lang="en-US" dirty="0"/>
            </a:p>
          </p:txBody>
        </p:sp>
        <p:pic>
          <p:nvPicPr>
            <p:cNvPr id="1026" name="Picture 2" descr="mage result for livea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757" y="5666221"/>
              <a:ext cx="1397856" cy="931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59998" y="4163370"/>
            <a:ext cx="3264405" cy="1057130"/>
            <a:chOff x="459998" y="4163370"/>
            <a:chExt cx="3264405" cy="1057130"/>
          </a:xfrm>
        </p:grpSpPr>
        <p:sp>
          <p:nvSpPr>
            <p:cNvPr id="8" name="TextBox 7"/>
            <p:cNvSpPr txBox="1"/>
            <p:nvPr/>
          </p:nvSpPr>
          <p:spPr>
            <a:xfrm>
              <a:off x="1741388" y="4297170"/>
              <a:ext cx="1983015" cy="923330"/>
            </a:xfrm>
            <a:prstGeom prst="rect">
              <a:avLst/>
            </a:prstGeom>
            <a:noFill/>
          </p:spPr>
          <p:txBody>
            <a:bodyPr wrap="square" rtlCol="0">
              <a:spAutoFit/>
            </a:bodyPr>
            <a:lstStyle/>
            <a:p>
              <a:pPr algn="ctr"/>
              <a:r>
                <a:rPr lang="en-US" dirty="0" smtClean="0"/>
                <a:t>Fully Skippered </a:t>
              </a:r>
              <a:r>
                <a:rPr lang="en-US" dirty="0" err="1" smtClean="0"/>
                <a:t>Hardboat</a:t>
              </a:r>
              <a:r>
                <a:rPr lang="en-US" dirty="0" smtClean="0"/>
                <a:t> diving</a:t>
              </a:r>
            </a:p>
            <a:p>
              <a:endParaRPr lang="en-US" dirty="0"/>
            </a:p>
          </p:txBody>
        </p:sp>
        <p:pic>
          <p:nvPicPr>
            <p:cNvPr id="1030" name="Picture 6" descr="mage result for hardboat d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98" y="4163370"/>
              <a:ext cx="1455066" cy="970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118437" y="4511949"/>
            <a:ext cx="1983015" cy="1370562"/>
            <a:chOff x="5138407" y="4306079"/>
            <a:chExt cx="1983015" cy="1370562"/>
          </a:xfrm>
        </p:grpSpPr>
        <p:sp>
          <p:nvSpPr>
            <p:cNvPr id="15" name="TextBox 14"/>
            <p:cNvSpPr txBox="1"/>
            <p:nvPr/>
          </p:nvSpPr>
          <p:spPr>
            <a:xfrm>
              <a:off x="5138407" y="4306079"/>
              <a:ext cx="1983015" cy="369332"/>
            </a:xfrm>
            <a:prstGeom prst="rect">
              <a:avLst/>
            </a:prstGeom>
            <a:noFill/>
          </p:spPr>
          <p:txBody>
            <a:bodyPr wrap="square" rtlCol="0">
              <a:spAutoFit/>
            </a:bodyPr>
            <a:lstStyle/>
            <a:p>
              <a:pPr algn="ctr"/>
              <a:r>
                <a:rPr lang="en-US" dirty="0" err="1" smtClean="0"/>
                <a:t>Hardboat</a:t>
              </a:r>
              <a:r>
                <a:rPr lang="en-US" dirty="0" smtClean="0"/>
                <a:t> Charter</a:t>
              </a:r>
              <a:endParaRPr lang="en-US" dirty="0"/>
            </a:p>
          </p:txBody>
        </p:sp>
        <p:pic>
          <p:nvPicPr>
            <p:cNvPr id="1032" name="Picture 8" descr="mage result for hardboat div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668" y="4666502"/>
              <a:ext cx="1516494" cy="1010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747732" y="1491313"/>
            <a:ext cx="2220110" cy="1494731"/>
            <a:chOff x="6747732" y="1491313"/>
            <a:chExt cx="2220110" cy="1494731"/>
          </a:xfrm>
        </p:grpSpPr>
        <p:pic>
          <p:nvPicPr>
            <p:cNvPr id="21" name="Picture 12" descr="http://www.ecsac.org.uk/updates/wp-content/uploads/2017/11/Striven-Banner-1920x4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732" y="1491313"/>
              <a:ext cx="2220110" cy="5550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779496" y="2062714"/>
              <a:ext cx="1983015" cy="923330"/>
            </a:xfrm>
            <a:prstGeom prst="rect">
              <a:avLst/>
            </a:prstGeom>
            <a:noFill/>
          </p:spPr>
          <p:txBody>
            <a:bodyPr wrap="square" rtlCol="0">
              <a:spAutoFit/>
            </a:bodyPr>
            <a:lstStyle/>
            <a:p>
              <a:pPr algn="ctr"/>
              <a:r>
                <a:rPr lang="en-US" dirty="0" smtClean="0"/>
                <a:t>Expedition Diving with creature comforts</a:t>
              </a:r>
              <a:endParaRPr lang="en-US" dirty="0"/>
            </a:p>
          </p:txBody>
        </p:sp>
      </p:grpSp>
      <p:grpSp>
        <p:nvGrpSpPr>
          <p:cNvPr id="17" name="Group 16"/>
          <p:cNvGrpSpPr/>
          <p:nvPr/>
        </p:nvGrpSpPr>
        <p:grpSpPr>
          <a:xfrm>
            <a:off x="7551621" y="2986044"/>
            <a:ext cx="1983015" cy="1349483"/>
            <a:chOff x="6101452" y="3702041"/>
            <a:chExt cx="1983015" cy="1349483"/>
          </a:xfrm>
        </p:grpSpPr>
        <p:pic>
          <p:nvPicPr>
            <p:cNvPr id="1038" name="Picture 14" descr="http://www.ecsac.org.uk/updates/wp-content/uploads/2016/11/Screen-Shot-2017-10-01-at-17.10.32-1024x374.png"/>
            <p:cNvPicPr>
              <a:picLocks noChangeAspect="1" noChangeArrowheads="1"/>
            </p:cNvPicPr>
            <p:nvPr/>
          </p:nvPicPr>
          <p:blipFill rotWithShape="1">
            <a:blip r:embed="rId7">
              <a:extLst>
                <a:ext uri="{28A0092B-C50C-407E-A947-70E740481C1C}">
                  <a14:useLocalDpi xmlns:a14="http://schemas.microsoft.com/office/drawing/2010/main" val="0"/>
                </a:ext>
              </a:extLst>
            </a:blip>
            <a:srcRect r="27524" b="6814"/>
            <a:stretch/>
          </p:blipFill>
          <p:spPr bwMode="auto">
            <a:xfrm>
              <a:off x="6304441" y="3702041"/>
              <a:ext cx="1502292" cy="7059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452" y="4405193"/>
              <a:ext cx="1983015" cy="646331"/>
            </a:xfrm>
            <a:prstGeom prst="rect">
              <a:avLst/>
            </a:prstGeom>
            <a:noFill/>
          </p:spPr>
          <p:txBody>
            <a:bodyPr wrap="square" rtlCol="0">
              <a:spAutoFit/>
            </a:bodyPr>
            <a:lstStyle/>
            <a:p>
              <a:pPr algn="ctr"/>
              <a:r>
                <a:rPr lang="en-US" dirty="0" smtClean="0"/>
                <a:t>Weekend/Week RIB Diving</a:t>
              </a:r>
              <a:endParaRPr lang="en-US" dirty="0"/>
            </a:p>
          </p:txBody>
        </p:sp>
      </p:grpSp>
      <p:grpSp>
        <p:nvGrpSpPr>
          <p:cNvPr id="18" name="Group 17"/>
          <p:cNvGrpSpPr/>
          <p:nvPr/>
        </p:nvGrpSpPr>
        <p:grpSpPr>
          <a:xfrm>
            <a:off x="3211657" y="2625233"/>
            <a:ext cx="1983015" cy="1924560"/>
            <a:chOff x="3211657" y="2625233"/>
            <a:chExt cx="1983015" cy="1924560"/>
          </a:xfrm>
        </p:grpSpPr>
        <p:sp>
          <p:nvSpPr>
            <p:cNvPr id="27" name="TextBox 26"/>
            <p:cNvSpPr txBox="1"/>
            <p:nvPr/>
          </p:nvSpPr>
          <p:spPr>
            <a:xfrm>
              <a:off x="3211657" y="3626463"/>
              <a:ext cx="1983015" cy="923330"/>
            </a:xfrm>
            <a:prstGeom prst="rect">
              <a:avLst/>
            </a:prstGeom>
            <a:noFill/>
          </p:spPr>
          <p:txBody>
            <a:bodyPr wrap="square" rtlCol="0">
              <a:spAutoFit/>
            </a:bodyPr>
            <a:lstStyle/>
            <a:p>
              <a:pPr algn="ctr"/>
              <a:r>
                <a:rPr lang="en-US" dirty="0" smtClean="0"/>
                <a:t>Day Out </a:t>
              </a:r>
            </a:p>
            <a:p>
              <a:pPr algn="ctr"/>
              <a:r>
                <a:rPr lang="en-US" dirty="0" smtClean="0"/>
                <a:t>RIB Diving</a:t>
              </a:r>
            </a:p>
            <a:p>
              <a:pPr algn="ctr"/>
              <a:r>
                <a:rPr lang="en-US" dirty="0" smtClean="0"/>
                <a:t>Shore Diving</a:t>
              </a:r>
              <a:endParaRPr lang="en-US" dirty="0"/>
            </a:p>
          </p:txBody>
        </p:sp>
        <p:pic>
          <p:nvPicPr>
            <p:cNvPr id="1040" name="Picture 16" descr="http://www.ecsac.org.uk/updates/wp-content/uploads/2017/10/DSCN1423-300x2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830" y="2625233"/>
              <a:ext cx="1452668" cy="1090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5859536" y="3645929"/>
            <a:ext cx="1983015" cy="1488308"/>
            <a:chOff x="5859536" y="3645929"/>
            <a:chExt cx="1983015" cy="1488308"/>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786" y="3645929"/>
              <a:ext cx="1382658" cy="818162"/>
            </a:xfrm>
            <a:prstGeom prst="rect">
              <a:avLst/>
            </a:prstGeom>
          </p:spPr>
        </p:pic>
        <p:sp>
          <p:nvSpPr>
            <p:cNvPr id="31" name="TextBox 30"/>
            <p:cNvSpPr txBox="1"/>
            <p:nvPr/>
          </p:nvSpPr>
          <p:spPr>
            <a:xfrm>
              <a:off x="5859536" y="4487906"/>
              <a:ext cx="1983015" cy="646331"/>
            </a:xfrm>
            <a:prstGeom prst="rect">
              <a:avLst/>
            </a:prstGeom>
            <a:noFill/>
          </p:spPr>
          <p:txBody>
            <a:bodyPr wrap="square" rtlCol="0">
              <a:spAutoFit/>
            </a:bodyPr>
            <a:lstStyle/>
            <a:p>
              <a:pPr algn="ctr"/>
              <a:r>
                <a:rPr lang="en-US" dirty="0" smtClean="0"/>
                <a:t>RIB Diving</a:t>
              </a:r>
              <a:br>
                <a:rPr lang="en-US" dirty="0" smtClean="0"/>
              </a:br>
              <a:r>
                <a:rPr lang="en-US" dirty="0" smtClean="0"/>
                <a:t>Abroad</a:t>
              </a:r>
              <a:endParaRPr lang="en-US" dirty="0"/>
            </a:p>
          </p:txBody>
        </p:sp>
      </p:grpSp>
      <p:grpSp>
        <p:nvGrpSpPr>
          <p:cNvPr id="23" name="Group 22"/>
          <p:cNvGrpSpPr/>
          <p:nvPr/>
        </p:nvGrpSpPr>
        <p:grpSpPr>
          <a:xfrm>
            <a:off x="9916748" y="1762461"/>
            <a:ext cx="2054439" cy="2333864"/>
            <a:chOff x="9916748" y="1762461"/>
            <a:chExt cx="2054439" cy="2333864"/>
          </a:xfrm>
        </p:grpSpPr>
        <p:grpSp>
          <p:nvGrpSpPr>
            <p:cNvPr id="14" name="Group 13"/>
            <p:cNvGrpSpPr/>
            <p:nvPr/>
          </p:nvGrpSpPr>
          <p:grpSpPr>
            <a:xfrm>
              <a:off x="9916748" y="1762461"/>
              <a:ext cx="1983015" cy="1665506"/>
              <a:chOff x="9916748" y="1762461"/>
              <a:chExt cx="1983015" cy="1665506"/>
            </a:xfrm>
          </p:grpSpPr>
          <p:sp>
            <p:nvSpPr>
              <p:cNvPr id="7" name="TextBox 6"/>
              <p:cNvSpPr txBox="1"/>
              <p:nvPr/>
            </p:nvSpPr>
            <p:spPr>
              <a:xfrm>
                <a:off x="9916748" y="1762461"/>
                <a:ext cx="1983015" cy="646331"/>
              </a:xfrm>
              <a:prstGeom prst="rect">
                <a:avLst/>
              </a:prstGeom>
              <a:noFill/>
            </p:spPr>
            <p:txBody>
              <a:bodyPr wrap="square" rtlCol="0">
                <a:spAutoFit/>
              </a:bodyPr>
              <a:lstStyle/>
              <a:p>
                <a:pPr algn="ctr"/>
                <a:r>
                  <a:rPr lang="en-US" dirty="0" smtClean="0"/>
                  <a:t>Expedition Diving off-grid</a:t>
                </a:r>
                <a:endParaRPr lang="en-US" dirty="0"/>
              </a:p>
            </p:txBody>
          </p:sp>
          <p:pic>
            <p:nvPicPr>
              <p:cNvPr id="1034" name="Picture 10" descr="mage result for expedition div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4583" y="2408792"/>
                <a:ext cx="1358900" cy="10191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mage result for boat camp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2181" y="3282067"/>
              <a:ext cx="1219006" cy="8142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517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 presetClass="entr" presetSubtype="12" accel="50000"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ssolv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46" y="62831"/>
            <a:ext cx="7924800" cy="32920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46" y="3354846"/>
            <a:ext cx="7924800" cy="32037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526" y="2250831"/>
            <a:ext cx="10764674" cy="4380161"/>
          </a:xfrm>
          <a:prstGeom prst="rect">
            <a:avLst/>
          </a:prstGeom>
          <a:ln w="44450">
            <a:solidFill>
              <a:srgbClr val="FF0000"/>
            </a:solidFill>
          </a:ln>
        </p:spPr>
      </p:pic>
      <p:sp>
        <p:nvSpPr>
          <p:cNvPr id="8" name="Rectangle 7"/>
          <p:cNvSpPr/>
          <p:nvPr/>
        </p:nvSpPr>
        <p:spPr>
          <a:xfrm>
            <a:off x="773723" y="914400"/>
            <a:ext cx="211015" cy="4360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csac.org.uk/updates/wp-content/uploads/2017/11/Screen-Shot-2017-11-05-at-13.17.22-1920x480.png"/>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21153" r="3440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4CEFB3C4-D8B5-423A-A2EE-EB19F7300E0F}"/>
              </a:ext>
            </a:extLst>
          </p:cNvPr>
          <p:cNvSpPr>
            <a:spLocks noGrp="1"/>
          </p:cNvSpPr>
          <p:nvPr>
            <p:ph type="title"/>
          </p:nvPr>
        </p:nvSpPr>
        <p:spPr>
          <a:xfrm>
            <a:off x="838201" y="1065862"/>
            <a:ext cx="3313164" cy="4726276"/>
          </a:xfrm>
        </p:spPr>
        <p:txBody>
          <a:bodyPr>
            <a:normAutofit/>
          </a:bodyPr>
          <a:lstStyle/>
          <a:p>
            <a:pPr algn="r"/>
            <a:r>
              <a:rPr lang="en-GB" sz="4000" b="1" dirty="0" smtClean="0">
                <a:solidFill>
                  <a:srgbClr val="FFFFFF"/>
                </a:solidFill>
              </a:rPr>
              <a:t>Did we cover everything?</a:t>
            </a:r>
            <a:endParaRPr lang="en-GB" sz="4000" b="1" dirty="0">
              <a:solidFill>
                <a:srgbClr val="FFFFFF"/>
              </a:solidFill>
            </a:endParaRPr>
          </a:p>
        </p:txBody>
      </p:sp>
      <p:sp>
        <p:nvSpPr>
          <p:cNvPr id="3" name="Content Placeholder 2">
            <a:extLst>
              <a:ext uri="{FF2B5EF4-FFF2-40B4-BE49-F238E27FC236}">
                <a16:creationId xmlns="" xmlns:a16="http://schemas.microsoft.com/office/drawing/2014/main" id="{191B1458-5CB1-423D-BC25-2521B507BBA0}"/>
              </a:ext>
            </a:extLst>
          </p:cNvPr>
          <p:cNvSpPr>
            <a:spLocks noGrp="1"/>
          </p:cNvSpPr>
          <p:nvPr>
            <p:ph idx="1"/>
          </p:nvPr>
        </p:nvSpPr>
        <p:spPr>
          <a:xfrm>
            <a:off x="5155379" y="1065862"/>
            <a:ext cx="5744685" cy="4726276"/>
          </a:xfrm>
        </p:spPr>
        <p:txBody>
          <a:bodyPr anchor="ctr">
            <a:normAutofit lnSpcReduction="10000"/>
          </a:bodyPr>
          <a:lstStyle/>
          <a:p>
            <a:pPr marL="0" indent="0">
              <a:buNone/>
            </a:pPr>
            <a:r>
              <a:rPr lang="en-US" sz="1700" dirty="0">
                <a:solidFill>
                  <a:srgbClr val="FFFFFF"/>
                </a:solidFill>
              </a:rPr>
              <a:t>– </a:t>
            </a:r>
            <a:r>
              <a:rPr lang="en-US" sz="1700" dirty="0" smtClean="0">
                <a:solidFill>
                  <a:srgbClr val="FFFFFF"/>
                </a:solidFill>
              </a:rPr>
              <a:t>types of trip to consider</a:t>
            </a:r>
            <a:r>
              <a:rPr lang="en-US" sz="1700" dirty="0">
                <a:solidFill>
                  <a:srgbClr val="FFFFFF"/>
                </a:solidFill>
              </a:rPr>
              <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what makes a good club trip</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smtClean="0">
                <a:solidFill>
                  <a:srgbClr val="FFFFFF"/>
                </a:solidFill>
              </a:rPr>
              <a:t>– </a:t>
            </a:r>
            <a:r>
              <a:rPr lang="en-US" sz="1700" dirty="0">
                <a:solidFill>
                  <a:srgbClr val="FFFFFF"/>
                </a:solidFill>
              </a:rPr>
              <a:t>organising equipment, what you need</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what skills (people) you need on the trip to make it work</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who in the club to approach to support your trips</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how to organise trips to reduce or remove the risk of losing deposits or booking fees</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challenges you may face and how to overcome them</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a template “good” trip and how it </a:t>
            </a:r>
            <a:r>
              <a:rPr lang="en-US" sz="1700" dirty="0" smtClean="0">
                <a:solidFill>
                  <a:srgbClr val="FFFFFF"/>
                </a:solidFill>
              </a:rPr>
              <a:t>worked</a:t>
            </a:r>
            <a:r>
              <a:rPr lang="en-US" sz="1700" dirty="0">
                <a:solidFill>
                  <a:srgbClr val="FFFFFF"/>
                </a:solidFill>
              </a:rPr>
              <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the “easy” option – </a:t>
            </a:r>
            <a:r>
              <a:rPr lang="en-US" sz="1700" dirty="0" err="1">
                <a:solidFill>
                  <a:srgbClr val="FFFFFF"/>
                </a:solidFill>
              </a:rPr>
              <a:t>Hardboat</a:t>
            </a:r>
            <a:r>
              <a:rPr lang="en-US" sz="1700" dirty="0">
                <a:solidFill>
                  <a:srgbClr val="FFFFFF"/>
                </a:solidFill>
              </a:rPr>
              <a:t> and </a:t>
            </a:r>
            <a:r>
              <a:rPr lang="en-US" sz="1700" dirty="0" err="1" smtClean="0">
                <a:solidFill>
                  <a:srgbClr val="FFFFFF"/>
                </a:solidFill>
              </a:rPr>
              <a:t>Liveaboard</a:t>
            </a:r>
            <a:r>
              <a:rPr lang="en-US" sz="1700" dirty="0" smtClean="0">
                <a:solidFill>
                  <a:srgbClr val="FFFFFF"/>
                </a:solidFill>
              </a:rPr>
              <a:t> </a:t>
            </a:r>
            <a:r>
              <a:rPr lang="en-US" sz="1700" dirty="0">
                <a:solidFill>
                  <a:srgbClr val="FFFFFF"/>
                </a:solidFill>
              </a:rPr>
              <a:t>trips and how they work</a:t>
            </a:r>
            <a:br>
              <a:rPr lang="en-US" sz="1700" dirty="0">
                <a:solidFill>
                  <a:srgbClr val="FFFFFF"/>
                </a:solidFill>
              </a:rPr>
            </a:br>
            <a:r>
              <a:rPr lang="en-US" sz="1700" dirty="0">
                <a:solidFill>
                  <a:srgbClr val="FFFFFF"/>
                </a:solidFill>
              </a:rPr>
              <a:t/>
            </a:r>
            <a:br>
              <a:rPr lang="en-US" sz="1700" dirty="0">
                <a:solidFill>
                  <a:srgbClr val="FFFFFF"/>
                </a:solidFill>
              </a:rPr>
            </a:br>
            <a:r>
              <a:rPr lang="en-US" sz="1700" dirty="0">
                <a:solidFill>
                  <a:srgbClr val="FFFFFF"/>
                </a:solidFill>
              </a:rPr>
              <a:t>– Trips aboard – options and how to go about it.</a:t>
            </a:r>
            <a:endParaRPr lang="en-GB" sz="1700" dirty="0">
              <a:solidFill>
                <a:srgbClr val="FFFFFF"/>
              </a:solidFill>
            </a:endParaRPr>
          </a:p>
        </p:txBody>
      </p:sp>
    </p:spTree>
    <p:extLst>
      <p:ext uri="{BB962C8B-B14F-4D97-AF65-F5344CB8AC3E}">
        <p14:creationId xmlns:p14="http://schemas.microsoft.com/office/powerpoint/2010/main" val="1701648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Messages	</a:t>
            </a:r>
            <a:endParaRPr lang="en-US" dirty="0"/>
          </a:p>
        </p:txBody>
      </p:sp>
      <p:sp>
        <p:nvSpPr>
          <p:cNvPr id="3" name="Content Placeholder 2"/>
          <p:cNvSpPr>
            <a:spLocks noGrp="1"/>
          </p:cNvSpPr>
          <p:nvPr>
            <p:ph idx="1"/>
          </p:nvPr>
        </p:nvSpPr>
        <p:spPr/>
        <p:txBody>
          <a:bodyPr/>
          <a:lstStyle/>
          <a:p>
            <a:r>
              <a:rPr lang="en-US" dirty="0" smtClean="0"/>
              <a:t>Talk to people</a:t>
            </a:r>
          </a:p>
          <a:p>
            <a:r>
              <a:rPr lang="en-US" dirty="0" smtClean="0"/>
              <a:t>Make something happen</a:t>
            </a:r>
          </a:p>
          <a:p>
            <a:r>
              <a:rPr lang="en-US" dirty="0" smtClean="0"/>
              <a:t>Run or assist on a joint trip, learn the ropes</a:t>
            </a:r>
          </a:p>
          <a:p>
            <a:r>
              <a:rPr lang="en-US" dirty="0" smtClean="0"/>
              <a:t>You can find people to help with the key elements </a:t>
            </a:r>
          </a:p>
          <a:p>
            <a:pPr lvl="1"/>
            <a:r>
              <a:rPr lang="en-US" dirty="0" smtClean="0"/>
              <a:t>Dive Managers</a:t>
            </a:r>
          </a:p>
          <a:p>
            <a:pPr lvl="2"/>
            <a:r>
              <a:rPr lang="en-US" dirty="0" smtClean="0"/>
              <a:t>Diver </a:t>
            </a:r>
            <a:r>
              <a:rPr lang="en-US" dirty="0" err="1" smtClean="0"/>
              <a:t>Coxwains</a:t>
            </a:r>
            <a:endParaRPr lang="en-US" dirty="0" smtClean="0"/>
          </a:p>
          <a:p>
            <a:pPr lvl="3"/>
            <a:r>
              <a:rPr lang="en-US" dirty="0" smtClean="0"/>
              <a:t>Tow Vehicles</a:t>
            </a:r>
          </a:p>
          <a:p>
            <a:pPr lvl="3"/>
            <a:endParaRPr lang="en-US" dirty="0" smtClean="0"/>
          </a:p>
          <a:p>
            <a:pPr lvl="3"/>
            <a:endParaRPr lang="en-US" dirty="0" smtClean="0"/>
          </a:p>
          <a:p>
            <a:pPr marL="0" indent="0" algn="r">
              <a:buNone/>
            </a:pPr>
            <a:r>
              <a:rPr lang="en-US" dirty="0" smtClean="0"/>
              <a:t>Or just keep it simple</a:t>
            </a:r>
            <a:r>
              <a:rPr lang="is-IS" dirty="0" smtClean="0"/>
              <a:t>…  let’s go diving.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200" y="365124"/>
            <a:ext cx="3573862" cy="26803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9" y="5154609"/>
            <a:ext cx="4516015" cy="13762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082" y="3180459"/>
            <a:ext cx="2736979" cy="18246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81" y="365124"/>
            <a:ext cx="2775857" cy="1667188"/>
          </a:xfrm>
          <a:prstGeom prst="rect">
            <a:avLst/>
          </a:prstGeom>
        </p:spPr>
      </p:pic>
    </p:spTree>
    <p:extLst>
      <p:ext uri="{BB962C8B-B14F-4D97-AF65-F5344CB8AC3E}">
        <p14:creationId xmlns:p14="http://schemas.microsoft.com/office/powerpoint/2010/main" val="11663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25" y="137229"/>
            <a:ext cx="10371193" cy="922742"/>
          </a:xfrm>
        </p:spPr>
        <p:txBody>
          <a:bodyPr/>
          <a:lstStyle/>
          <a:p>
            <a:r>
              <a:rPr lang="en-US" b="1" dirty="0" smtClean="0"/>
              <a:t>What makes a good club trip..?</a:t>
            </a:r>
            <a:endParaRPr lang="en-US" b="1" dirty="0"/>
          </a:p>
        </p:txBody>
      </p:sp>
      <p:pic>
        <p:nvPicPr>
          <p:cNvPr id="5122" name="Picture 2" descr="http://www.ecsac.org.uk/updates/wp-content/uploads/2017/06/Spain-jumper-banner-1920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04" y="4396400"/>
            <a:ext cx="10094976" cy="25237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ecsac.org.uk/updates/wp-content/uploads/2016/11/Bridlington-Banner-1920x4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007" y="137229"/>
            <a:ext cx="3995913" cy="998978"/>
          </a:xfrm>
          <a:prstGeom prst="rect">
            <a:avLst/>
          </a:prstGeom>
          <a:noFill/>
          <a:extLst>
            <a:ext uri="{909E8E84-426E-40DD-AFC4-6F175D3DCCD1}">
              <a14:hiddenFill xmlns:a14="http://schemas.microsoft.com/office/drawing/2010/main">
                <a:solidFill>
                  <a:srgbClr val="FFFFFF"/>
                </a:solidFill>
              </a14:hiddenFill>
            </a:ext>
          </a:extLst>
        </p:spPr>
      </p:pic>
      <p:pic>
        <p:nvPicPr>
          <p:cNvPr id="5196" name="Picture 76" descr="http://www.ecsac.org.uk/updates/wp-content/uploads/2017/11/Holyhead-Dive-Team-150x1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53" y="121961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00" name="Picture 80" descr="http://www.ecsac.org.uk/updates/wp-content/uploads/2017/11/IMG_20161008_170643-150x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0240" y="121961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02" name="Picture 82" descr="http://www.ecsac.org.uk/updates/wp-content/uploads/2017/11/IMG_20170401_1334491-copy-15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727" y="126131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04" name="Picture 84" descr="http://www.ecsac.org.uk/updates/wp-content/uploads/2017/07/image4-e1508340688653-150x150.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5096" y="128216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06" name="Picture 86" descr="http://www.ecsac.org.uk/updates/wp-content/uploads/2013/10/Screen-Shot-2016-04-11-at-09.33.37-150x1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701" y="129585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08" name="Picture 88" descr="http://www.ecsac.org.uk/updates/wp-content/uploads/2013/10/Screen-Shot-2016-05-16-at-15.55.25-150x15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4152" y="28080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10" name="Picture 90" descr="http://www.ecsac.org.uk/updates/wp-content/uploads/2013/10/image2-1-150x1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039" y="28080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12" name="Picture 92" descr="http://www.ecsac.org.uk/updates/wp-content/uploads/2016/07/IMG_20160716_120258-150x1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8306" y="1282169"/>
            <a:ext cx="2954588" cy="2954588"/>
          </a:xfrm>
          <a:prstGeom prst="rect">
            <a:avLst/>
          </a:prstGeom>
          <a:noFill/>
          <a:extLst>
            <a:ext uri="{909E8E84-426E-40DD-AFC4-6F175D3DCCD1}">
              <a14:hiddenFill xmlns:a14="http://schemas.microsoft.com/office/drawing/2010/main">
                <a:solidFill>
                  <a:srgbClr val="FFFFFF"/>
                </a:solidFill>
              </a14:hiddenFill>
            </a:ext>
          </a:extLst>
        </p:spPr>
      </p:pic>
      <p:pic>
        <p:nvPicPr>
          <p:cNvPr id="5214" name="Picture 94" descr="http://www.ecsac.org.uk/updates/wp-content/uploads/2013/10/Boat-Fixing-150x15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4277" y="1912701"/>
            <a:ext cx="1817974" cy="1817974"/>
          </a:xfrm>
          <a:prstGeom prst="rect">
            <a:avLst/>
          </a:prstGeom>
          <a:noFill/>
          <a:extLst>
            <a:ext uri="{909E8E84-426E-40DD-AFC4-6F175D3DCCD1}">
              <a14:hiddenFill xmlns:a14="http://schemas.microsoft.com/office/drawing/2010/main">
                <a:solidFill>
                  <a:srgbClr val="FFFFFF"/>
                </a:solidFill>
              </a14:hiddenFill>
            </a:ext>
          </a:extLst>
        </p:spPr>
      </p:pic>
      <p:pic>
        <p:nvPicPr>
          <p:cNvPr id="5216" name="Picture 96" descr="http://www.ecsac.org.uk/updates/wp-content/uploads/2013/10/20170318_104701-150x15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6668" y="28080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18" name="Picture 98" descr="http://www.ecsac.org.uk/updates/wp-content/uploads/2013/10/IMG_4280-1-150x15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5096" y="283928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220" name="Picture 100" descr="http://www.ecsac.org.uk/updates/wp-content/uploads/2013/04/9223678E-EA03-4730-B450-618104A37209-150x15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1701" y="283417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98" name="Picture 78" descr="http://www.ecsac.org.uk/updates/wp-content/uploads/2017/11/Screen-Shot-2016-09-25-at-21.35.12-150x15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16585" y="2042230"/>
            <a:ext cx="1600620" cy="160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98"/>
                                        </p:tgtEl>
                                        <p:attrNameLst>
                                          <p:attrName>style.visibility</p:attrName>
                                        </p:attrNameLst>
                                      </p:cBhvr>
                                      <p:to>
                                        <p:strVal val="visible"/>
                                      </p:to>
                                    </p:set>
                                    <p:animEffect transition="in" filter="dissolve">
                                      <p:cBhvr>
                                        <p:cTn id="7" dur="500"/>
                                        <p:tgtEl>
                                          <p:spTgt spid="5198"/>
                                        </p:tgtEl>
                                      </p:cBhvr>
                                    </p:animEffect>
                                  </p:childTnLst>
                                </p:cTn>
                              </p:par>
                              <p:par>
                                <p:cTn id="8" presetID="9" presetClass="entr" presetSubtype="0" fill="hold" nodeType="withEffect">
                                  <p:stCondLst>
                                    <p:cond delay="0"/>
                                  </p:stCondLst>
                                  <p:childTnLst>
                                    <p:set>
                                      <p:cBhvr>
                                        <p:cTn id="9" dur="1" fill="hold">
                                          <p:stCondLst>
                                            <p:cond delay="0"/>
                                          </p:stCondLst>
                                        </p:cTn>
                                        <p:tgtEl>
                                          <p:spTgt spid="5214"/>
                                        </p:tgtEl>
                                        <p:attrNameLst>
                                          <p:attrName>style.visibility</p:attrName>
                                        </p:attrNameLst>
                                      </p:cBhvr>
                                      <p:to>
                                        <p:strVal val="visible"/>
                                      </p:to>
                                    </p:set>
                                    <p:animEffect transition="in" filter="dissolve">
                                      <p:cBhvr>
                                        <p:cTn id="10" dur="500"/>
                                        <p:tgtEl>
                                          <p:spTgt spid="5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Box 2"/>
          <p:cNvSpPr txBox="1"/>
          <p:nvPr/>
        </p:nvSpPr>
        <p:spPr>
          <a:xfrm>
            <a:off x="5069940" y="2322576"/>
            <a:ext cx="6172200" cy="38587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solidFill>
                  <a:schemeClr val="bg1"/>
                </a:solidFill>
              </a:rPr>
              <a:t>Talk to people around the club</a:t>
            </a:r>
          </a:p>
          <a:p>
            <a:pPr marL="285750" indent="-228600">
              <a:lnSpc>
                <a:spcPct val="90000"/>
              </a:lnSpc>
              <a:spcAft>
                <a:spcPts val="600"/>
              </a:spcAft>
              <a:buFont typeface="Arial" panose="020B0604020202020204" pitchFamily="34" charset="0"/>
              <a:buChar char="•"/>
            </a:pPr>
            <a:endParaRPr lang="en-US" sz="2400" dirty="0">
              <a:solidFill>
                <a:schemeClr val="bg1"/>
              </a:solidFill>
            </a:endParaRPr>
          </a:p>
          <a:p>
            <a:pPr marL="285750" indent="-228600">
              <a:lnSpc>
                <a:spcPct val="90000"/>
              </a:lnSpc>
              <a:spcAft>
                <a:spcPts val="600"/>
              </a:spcAft>
              <a:buFont typeface="Arial" panose="020B0604020202020204" pitchFamily="34" charset="0"/>
              <a:buChar char="•"/>
            </a:pPr>
            <a:endParaRPr lang="en-US" sz="2400" dirty="0">
              <a:solidFill>
                <a:schemeClr val="bg1"/>
              </a:solidFill>
            </a:endParaRPr>
          </a:p>
          <a:p>
            <a:pPr marL="285750" indent="-228600">
              <a:lnSpc>
                <a:spcPct val="90000"/>
              </a:lnSpc>
              <a:spcAft>
                <a:spcPts val="600"/>
              </a:spcAft>
              <a:buFont typeface="Arial" panose="020B0604020202020204" pitchFamily="34" charset="0"/>
              <a:buChar char="•"/>
            </a:pPr>
            <a:r>
              <a:rPr lang="en-US" sz="2400" dirty="0">
                <a:solidFill>
                  <a:schemeClr val="bg1"/>
                </a:solidFill>
              </a:rPr>
              <a:t>Get some ideas</a:t>
            </a:r>
          </a:p>
          <a:p>
            <a:pPr marL="285750" indent="-228600">
              <a:lnSpc>
                <a:spcPct val="90000"/>
              </a:lnSpc>
              <a:spcAft>
                <a:spcPts val="600"/>
              </a:spcAft>
              <a:buFont typeface="Arial" panose="020B0604020202020204" pitchFamily="34" charset="0"/>
              <a:buChar char="•"/>
            </a:pPr>
            <a:endParaRPr lang="en-US" sz="2400" dirty="0">
              <a:solidFill>
                <a:schemeClr val="bg1"/>
              </a:solidFill>
            </a:endParaRPr>
          </a:p>
          <a:p>
            <a:pPr marL="285750" indent="-228600">
              <a:lnSpc>
                <a:spcPct val="90000"/>
              </a:lnSpc>
              <a:spcAft>
                <a:spcPts val="600"/>
              </a:spcAft>
              <a:buFont typeface="Arial" panose="020B0604020202020204" pitchFamily="34" charset="0"/>
              <a:buChar char="•"/>
            </a:pPr>
            <a:endParaRPr lang="en-US" sz="2400" dirty="0">
              <a:solidFill>
                <a:schemeClr val="bg1"/>
              </a:solidFill>
            </a:endParaRPr>
          </a:p>
          <a:p>
            <a:pPr marL="285750" indent="-228600">
              <a:lnSpc>
                <a:spcPct val="90000"/>
              </a:lnSpc>
              <a:spcAft>
                <a:spcPts val="600"/>
              </a:spcAft>
              <a:buFont typeface="Arial" panose="020B0604020202020204" pitchFamily="34" charset="0"/>
              <a:buChar char="•"/>
            </a:pPr>
            <a:r>
              <a:rPr lang="en-US" sz="2400" dirty="0" smtClean="0">
                <a:solidFill>
                  <a:schemeClr val="bg1"/>
                </a:solidFill>
              </a:rPr>
              <a:t>Consider putting up </a:t>
            </a:r>
            <a:r>
              <a:rPr lang="en-US" sz="2400" dirty="0">
                <a:solidFill>
                  <a:schemeClr val="bg1"/>
                </a:solidFill>
              </a:rPr>
              <a:t>an interest </a:t>
            </a:r>
            <a:r>
              <a:rPr lang="en-US" sz="2400" dirty="0" smtClean="0">
                <a:solidFill>
                  <a:schemeClr val="bg1"/>
                </a:solidFill>
              </a:rPr>
              <a:t>list </a:t>
            </a:r>
            <a:br>
              <a:rPr lang="en-US" sz="2400" dirty="0" smtClean="0">
                <a:solidFill>
                  <a:schemeClr val="bg1"/>
                </a:solidFill>
              </a:rPr>
            </a:br>
            <a:r>
              <a:rPr lang="en-US" sz="2400" dirty="0" smtClean="0">
                <a:solidFill>
                  <a:schemeClr val="bg1"/>
                </a:solidFill>
              </a:rPr>
              <a:t>(gauge the interest)</a:t>
            </a:r>
            <a:endParaRPr lang="en-US" sz="2400" dirty="0">
              <a:solidFill>
                <a:schemeClr val="bg1"/>
              </a:solidFill>
            </a:endParaRPr>
          </a:p>
        </p:txBody>
      </p:sp>
      <p:sp>
        <p:nvSpPr>
          <p:cNvPr id="5" name="Title 1"/>
          <p:cNvSpPr txBox="1">
            <a:spLocks/>
          </p:cNvSpPr>
          <p:nvPr/>
        </p:nvSpPr>
        <p:spPr>
          <a:xfrm>
            <a:off x="6773188" y="5304785"/>
            <a:ext cx="5872971" cy="17531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t>Shameless Plug</a:t>
            </a:r>
            <a:r>
              <a:rPr lang="is-IS" sz="6000" b="1" dirty="0" smtClean="0"/>
              <a:t>…</a:t>
            </a:r>
            <a:endParaRPr lang="en-US" sz="6000"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9794"/>
          <a:stretch/>
        </p:blipFill>
        <p:spPr>
          <a:xfrm rot="5400000">
            <a:off x="-678927" y="1109133"/>
            <a:ext cx="6858000" cy="4639733"/>
          </a:xfrm>
          <a:prstGeom prst="rect">
            <a:avLst/>
          </a:prstGeom>
        </p:spPr>
      </p:pic>
    </p:spTree>
    <p:extLst>
      <p:ext uri="{BB962C8B-B14F-4D97-AF65-F5344CB8AC3E}">
        <p14:creationId xmlns:p14="http://schemas.microsoft.com/office/powerpoint/2010/main" val="229434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777" r="1" b="75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r>
              <a:rPr lang="en-US" b="1" dirty="0"/>
              <a:t>So where do you start?</a:t>
            </a:r>
          </a:p>
        </p:txBody>
      </p:sp>
      <p:sp>
        <p:nvSpPr>
          <p:cNvPr id="3" name="TextBox 2"/>
          <p:cNvSpPr txBox="1"/>
          <p:nvPr/>
        </p:nvSpPr>
        <p:spPr>
          <a:xfrm>
            <a:off x="655321" y="2575034"/>
            <a:ext cx="5120113" cy="346222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400"/>
              <a:t>Decide where you want to go….  and when.</a:t>
            </a:r>
          </a:p>
          <a:p>
            <a:pPr marL="742950" lvl="1" indent="-228600">
              <a:lnSpc>
                <a:spcPct val="90000"/>
              </a:lnSpc>
              <a:spcAft>
                <a:spcPts val="600"/>
              </a:spcAft>
              <a:buFont typeface="Arial" panose="020B0604020202020204" pitchFamily="34" charset="0"/>
              <a:buChar char="•"/>
            </a:pPr>
            <a:r>
              <a:rPr lang="en-US" sz="1400"/>
              <a:t>Think about</a:t>
            </a:r>
          </a:p>
          <a:p>
            <a:pPr marL="1200150" lvl="2" indent="-228600">
              <a:lnSpc>
                <a:spcPct val="90000"/>
              </a:lnSpc>
              <a:spcAft>
                <a:spcPts val="600"/>
              </a:spcAft>
              <a:buFont typeface="Arial" panose="020B0604020202020204" pitchFamily="34" charset="0"/>
              <a:buChar char="•"/>
            </a:pPr>
            <a:r>
              <a:rPr lang="en-US" sz="1400"/>
              <a:t>Weather, temperature, visibility, who else will be interested</a:t>
            </a:r>
          </a:p>
          <a:p>
            <a:pPr marL="1200150" lvl="2" indent="-228600">
              <a:lnSpc>
                <a:spcPct val="90000"/>
              </a:lnSpc>
              <a:spcAft>
                <a:spcPts val="600"/>
              </a:spcAft>
              <a:buFont typeface="Arial" panose="020B0604020202020204" pitchFamily="34" charset="0"/>
              <a:buChar char="•"/>
            </a:pPr>
            <a:r>
              <a:rPr lang="en-US" sz="1400"/>
              <a:t>Cost</a:t>
            </a:r>
          </a:p>
          <a:p>
            <a:pPr marL="1200150" lvl="2" indent="-228600">
              <a:lnSpc>
                <a:spcPct val="90000"/>
              </a:lnSpc>
              <a:spcAft>
                <a:spcPts val="600"/>
              </a:spcAft>
              <a:buFont typeface="Arial" panose="020B0604020202020204" pitchFamily="34" charset="0"/>
              <a:buChar char="•"/>
            </a:pPr>
            <a:r>
              <a:rPr lang="en-US" sz="1400"/>
              <a:t>Tides</a:t>
            </a:r>
          </a:p>
          <a:p>
            <a:pPr marL="1200150" lvl="2" indent="-228600">
              <a:lnSpc>
                <a:spcPct val="90000"/>
              </a:lnSpc>
              <a:spcAft>
                <a:spcPts val="600"/>
              </a:spcAft>
              <a:buFont typeface="Arial" panose="020B0604020202020204" pitchFamily="34" charset="0"/>
              <a:buChar char="•"/>
            </a:pPr>
            <a:r>
              <a:rPr lang="en-US" sz="1400"/>
              <a:t>Logistics</a:t>
            </a:r>
          </a:p>
          <a:p>
            <a:pPr marL="1200150" lvl="2" indent="-228600">
              <a:lnSpc>
                <a:spcPct val="90000"/>
              </a:lnSpc>
              <a:spcAft>
                <a:spcPts val="600"/>
              </a:spcAft>
              <a:buFont typeface="Arial" panose="020B0604020202020204" pitchFamily="34" charset="0"/>
              <a:buChar char="•"/>
            </a:pPr>
            <a:r>
              <a:rPr lang="en-US" sz="1400"/>
              <a:t>How much work do you want to do?</a:t>
            </a:r>
          </a:p>
          <a:p>
            <a:pPr marL="1657350" lvl="3" indent="-228600">
              <a:lnSpc>
                <a:spcPct val="90000"/>
              </a:lnSpc>
              <a:spcAft>
                <a:spcPts val="600"/>
              </a:spcAft>
              <a:buFont typeface="Arial" panose="020B0604020202020204" pitchFamily="34" charset="0"/>
              <a:buChar char="•"/>
            </a:pPr>
            <a:r>
              <a:rPr lang="en-US" sz="1400"/>
              <a:t>Accomodation</a:t>
            </a:r>
          </a:p>
          <a:p>
            <a:pPr marL="1657350" lvl="3" indent="-228600">
              <a:lnSpc>
                <a:spcPct val="90000"/>
              </a:lnSpc>
              <a:spcAft>
                <a:spcPts val="600"/>
              </a:spcAft>
              <a:buFont typeface="Arial" panose="020B0604020202020204" pitchFamily="34" charset="0"/>
              <a:buChar char="•"/>
            </a:pPr>
            <a:r>
              <a:rPr lang="en-US" sz="1400"/>
              <a:t>Dive Planning </a:t>
            </a:r>
          </a:p>
          <a:p>
            <a:pPr marL="1657350" lvl="3" indent="-228600">
              <a:lnSpc>
                <a:spcPct val="90000"/>
              </a:lnSpc>
              <a:spcAft>
                <a:spcPts val="600"/>
              </a:spcAft>
              <a:buFont typeface="Arial" panose="020B0604020202020204" pitchFamily="34" charset="0"/>
              <a:buChar char="•"/>
            </a:pPr>
            <a:r>
              <a:rPr lang="en-US" sz="1400"/>
              <a:t>Equipment</a:t>
            </a:r>
          </a:p>
          <a:p>
            <a:pPr marL="1657350" lvl="3" indent="-228600">
              <a:lnSpc>
                <a:spcPct val="90000"/>
              </a:lnSpc>
              <a:spcAft>
                <a:spcPts val="600"/>
              </a:spcAft>
              <a:buFont typeface="Arial" panose="020B0604020202020204" pitchFamily="34" charset="0"/>
              <a:buChar char="•"/>
            </a:pPr>
            <a:r>
              <a:rPr lang="en-US" sz="1400"/>
              <a:t>Travel</a:t>
            </a:r>
          </a:p>
          <a:p>
            <a:pPr marL="1657350" lvl="3" indent="-228600">
              <a:lnSpc>
                <a:spcPct val="90000"/>
              </a:lnSpc>
              <a:spcAft>
                <a:spcPts val="600"/>
              </a:spcAft>
              <a:buFont typeface="Arial" panose="020B0604020202020204" pitchFamily="34" charset="0"/>
              <a:buChar char="•"/>
            </a:pPr>
            <a:r>
              <a:rPr lang="en-US" sz="1400"/>
              <a:t>Risks / potential for costs / accidents	 </a:t>
            </a:r>
          </a:p>
        </p:txBody>
      </p:sp>
    </p:spTree>
    <p:extLst>
      <p:ext uri="{BB962C8B-B14F-4D97-AF65-F5344CB8AC3E}">
        <p14:creationId xmlns:p14="http://schemas.microsoft.com/office/powerpoint/2010/main" val="3577589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3FD2C4-BEF9-46A3-BE55-6E745ED23E7A}"/>
              </a:ext>
            </a:extLst>
          </p:cNvPr>
          <p:cNvPicPr>
            <a:picLocks noChangeAspect="1"/>
          </p:cNvPicPr>
          <p:nvPr/>
        </p:nvPicPr>
        <p:blipFill rotWithShape="1">
          <a:blip r:embed="rId2"/>
          <a:srcRect l="11036" t="20077" r="31120" b="8199"/>
          <a:stretch/>
        </p:blipFill>
        <p:spPr>
          <a:xfrm>
            <a:off x="515007" y="777766"/>
            <a:ext cx="7052442" cy="4918843"/>
          </a:xfrm>
          <a:prstGeom prst="rect">
            <a:avLst/>
          </a:prstGeom>
        </p:spPr>
      </p:pic>
      <p:pic>
        <p:nvPicPr>
          <p:cNvPr id="5" name="Picture 4">
            <a:extLst>
              <a:ext uri="{FF2B5EF4-FFF2-40B4-BE49-F238E27FC236}">
                <a16:creationId xmlns="" xmlns:a16="http://schemas.microsoft.com/office/drawing/2014/main" id="{31F983AF-DDE2-4A00-8E1A-C92C6B8F93ED}"/>
              </a:ext>
            </a:extLst>
          </p:cNvPr>
          <p:cNvPicPr>
            <a:picLocks noChangeAspect="1"/>
          </p:cNvPicPr>
          <p:nvPr/>
        </p:nvPicPr>
        <p:blipFill rotWithShape="1">
          <a:blip r:embed="rId3"/>
          <a:srcRect l="9483" t="69271" r="64138" b="23832"/>
          <a:stretch/>
        </p:blipFill>
        <p:spPr>
          <a:xfrm>
            <a:off x="7567449" y="5948854"/>
            <a:ext cx="4145282" cy="609601"/>
          </a:xfrm>
          <a:prstGeom prst="rect">
            <a:avLst/>
          </a:prstGeom>
        </p:spPr>
      </p:pic>
      <p:sp>
        <p:nvSpPr>
          <p:cNvPr id="6" name="Oval 5">
            <a:extLst>
              <a:ext uri="{FF2B5EF4-FFF2-40B4-BE49-F238E27FC236}">
                <a16:creationId xmlns="" xmlns:a16="http://schemas.microsoft.com/office/drawing/2014/main" id="{26E624F2-0A9A-48A9-B1ED-B45D1E69FBB7}"/>
              </a:ext>
            </a:extLst>
          </p:cNvPr>
          <p:cNvSpPr/>
          <p:nvPr/>
        </p:nvSpPr>
        <p:spPr>
          <a:xfrm>
            <a:off x="515007" y="5286704"/>
            <a:ext cx="1555531" cy="2102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 xmlns:a16="http://schemas.microsoft.com/office/drawing/2014/main" id="{AAA6FDAD-80C5-43D4-B837-5F7DE2F241C6}"/>
              </a:ext>
            </a:extLst>
          </p:cNvPr>
          <p:cNvCxnSpPr>
            <a:stCxn id="6" idx="4"/>
            <a:endCxn id="5" idx="1"/>
          </p:cNvCxnSpPr>
          <p:nvPr/>
        </p:nvCxnSpPr>
        <p:spPr>
          <a:xfrm rot="16200000" flipH="1">
            <a:off x="4051739" y="2737945"/>
            <a:ext cx="756744" cy="6274676"/>
          </a:xfrm>
          <a:prstGeom prst="bentConnector2">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18457" y="1983910"/>
            <a:ext cx="6777608" cy="2379986"/>
            <a:chOff x="718457" y="1983910"/>
            <a:chExt cx="6777608" cy="2379986"/>
          </a:xfrm>
        </p:grpSpPr>
        <p:sp>
          <p:nvSpPr>
            <p:cNvPr id="7" name="Oval 6">
              <a:extLst>
                <a:ext uri="{FF2B5EF4-FFF2-40B4-BE49-F238E27FC236}">
                  <a16:creationId xmlns="" xmlns:a16="http://schemas.microsoft.com/office/drawing/2014/main" id="{26E624F2-0A9A-48A9-B1ED-B45D1E69FBB7}"/>
                </a:ext>
              </a:extLst>
            </p:cNvPr>
            <p:cNvSpPr/>
            <p:nvPr/>
          </p:nvSpPr>
          <p:spPr>
            <a:xfrm rot="20843446">
              <a:off x="718457" y="1983910"/>
              <a:ext cx="6684369" cy="5382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 xmlns:a16="http://schemas.microsoft.com/office/drawing/2014/main" id="{26E624F2-0A9A-48A9-B1ED-B45D1E69FBB7}"/>
                </a:ext>
              </a:extLst>
            </p:cNvPr>
            <p:cNvSpPr/>
            <p:nvPr/>
          </p:nvSpPr>
          <p:spPr>
            <a:xfrm rot="20843446">
              <a:off x="811696" y="3825608"/>
              <a:ext cx="6684369" cy="5382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73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87EDD6C-47D5-452F-AA60-CC5CB5B5DDE9}"/>
              </a:ext>
            </a:extLst>
          </p:cNvPr>
          <p:cNvPicPr>
            <a:picLocks noChangeAspect="1"/>
          </p:cNvPicPr>
          <p:nvPr/>
        </p:nvPicPr>
        <p:blipFill rotWithShape="1">
          <a:blip r:embed="rId3"/>
          <a:srcRect l="5643" t="17614" r="22935" b="6055"/>
          <a:stretch/>
        </p:blipFill>
        <p:spPr>
          <a:xfrm>
            <a:off x="185510" y="658375"/>
            <a:ext cx="10312838" cy="6199625"/>
          </a:xfrm>
          <a:prstGeom prst="rect">
            <a:avLst/>
          </a:prstGeom>
        </p:spPr>
      </p:pic>
      <p:pic>
        <p:nvPicPr>
          <p:cNvPr id="5" name="Picture 4">
            <a:extLst>
              <a:ext uri="{FF2B5EF4-FFF2-40B4-BE49-F238E27FC236}">
                <a16:creationId xmlns="" xmlns:a16="http://schemas.microsoft.com/office/drawing/2014/main" id="{C9D2E693-2423-4BDA-9426-3907E88F63FE}"/>
              </a:ext>
            </a:extLst>
          </p:cNvPr>
          <p:cNvPicPr>
            <a:picLocks noChangeAspect="1"/>
          </p:cNvPicPr>
          <p:nvPr/>
        </p:nvPicPr>
        <p:blipFill rotWithShape="1">
          <a:blip r:embed="rId4"/>
          <a:srcRect l="43231" t="84653" r="34906" b="7673"/>
          <a:stretch/>
        </p:blipFill>
        <p:spPr>
          <a:xfrm>
            <a:off x="7822276" y="6642538"/>
            <a:ext cx="2665562" cy="526212"/>
          </a:xfrm>
          <a:prstGeom prst="rect">
            <a:avLst/>
          </a:prstGeom>
        </p:spPr>
      </p:pic>
      <p:pic>
        <p:nvPicPr>
          <p:cNvPr id="6" name="Picture 5">
            <a:extLst>
              <a:ext uri="{FF2B5EF4-FFF2-40B4-BE49-F238E27FC236}">
                <a16:creationId xmlns="" xmlns:a16="http://schemas.microsoft.com/office/drawing/2014/main" id="{D6D2CDDF-0205-4698-B17D-F19F34A3FEB5}"/>
              </a:ext>
            </a:extLst>
          </p:cNvPr>
          <p:cNvPicPr>
            <a:picLocks noChangeAspect="1"/>
          </p:cNvPicPr>
          <p:nvPr/>
        </p:nvPicPr>
        <p:blipFill rotWithShape="1">
          <a:blip r:embed="rId5"/>
          <a:srcRect l="6509" t="21888" r="68302" b="70816"/>
          <a:stretch/>
        </p:blipFill>
        <p:spPr>
          <a:xfrm>
            <a:off x="185510" y="158043"/>
            <a:ext cx="3071004" cy="500332"/>
          </a:xfrm>
          <a:prstGeom prst="rect">
            <a:avLst/>
          </a:prstGeom>
        </p:spPr>
      </p:pic>
      <p:pic>
        <p:nvPicPr>
          <p:cNvPr id="7" name="Picture 6">
            <a:extLst>
              <a:ext uri="{FF2B5EF4-FFF2-40B4-BE49-F238E27FC236}">
                <a16:creationId xmlns="" xmlns:a16="http://schemas.microsoft.com/office/drawing/2014/main" id="{E92C5317-FBCD-4F63-B5F5-49C22E35E90A}"/>
              </a:ext>
            </a:extLst>
          </p:cNvPr>
          <p:cNvPicPr>
            <a:picLocks noChangeAspect="1"/>
          </p:cNvPicPr>
          <p:nvPr/>
        </p:nvPicPr>
        <p:blipFill rotWithShape="1">
          <a:blip r:embed="rId4"/>
          <a:srcRect l="43231" t="84653" r="34906" b="7673"/>
          <a:stretch/>
        </p:blipFill>
        <p:spPr>
          <a:xfrm>
            <a:off x="3256514" y="158043"/>
            <a:ext cx="7241834" cy="513272"/>
          </a:xfrm>
          <a:prstGeom prst="rect">
            <a:avLst/>
          </a:prstGeom>
        </p:spPr>
      </p:pic>
      <p:sp>
        <p:nvSpPr>
          <p:cNvPr id="9" name="Rectangle: Rounded Corners 8">
            <a:extLst>
              <a:ext uri="{FF2B5EF4-FFF2-40B4-BE49-F238E27FC236}">
                <a16:creationId xmlns="" xmlns:a16="http://schemas.microsoft.com/office/drawing/2014/main" id="{83EF0CB8-3EFF-49B9-9600-EF2F9130BEAF}"/>
              </a:ext>
            </a:extLst>
          </p:cNvPr>
          <p:cNvSpPr/>
          <p:nvPr/>
        </p:nvSpPr>
        <p:spPr>
          <a:xfrm>
            <a:off x="10775873" y="402568"/>
            <a:ext cx="1050943" cy="65848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200" dirty="0" err="1" smtClean="0">
                <a:solidFill>
                  <a:schemeClr val="tx1"/>
                </a:solidFill>
              </a:rPr>
              <a:t>Hardboat</a:t>
            </a:r>
            <a:r>
              <a:rPr lang="en-GB" sz="1200" dirty="0" smtClean="0">
                <a:solidFill>
                  <a:schemeClr val="tx1"/>
                </a:solidFill>
              </a:rPr>
              <a:t> Trips</a:t>
            </a:r>
            <a:endParaRPr lang="en-GB" sz="1200" dirty="0">
              <a:solidFill>
                <a:schemeClr val="tx1"/>
              </a:solidFill>
            </a:endParaRPr>
          </a:p>
        </p:txBody>
      </p:sp>
      <p:sp>
        <p:nvSpPr>
          <p:cNvPr id="11" name="Rectangle: Rounded Corners 10">
            <a:extLst>
              <a:ext uri="{FF2B5EF4-FFF2-40B4-BE49-F238E27FC236}">
                <a16:creationId xmlns="" xmlns:a16="http://schemas.microsoft.com/office/drawing/2014/main" id="{36A40D80-8935-4C3C-8D5D-1E5A046E2C52}"/>
              </a:ext>
            </a:extLst>
          </p:cNvPr>
          <p:cNvSpPr/>
          <p:nvPr/>
        </p:nvSpPr>
        <p:spPr>
          <a:xfrm>
            <a:off x="10775873" y="1262334"/>
            <a:ext cx="1050943" cy="65848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Club RIB Trips</a:t>
            </a:r>
            <a:endParaRPr lang="en-GB" sz="1200" dirty="0">
              <a:solidFill>
                <a:schemeClr val="tx1"/>
              </a:solidFill>
            </a:endParaRPr>
          </a:p>
        </p:txBody>
      </p:sp>
      <p:sp>
        <p:nvSpPr>
          <p:cNvPr id="12" name="Rectangle: Rounded Corners 11">
            <a:extLst>
              <a:ext uri="{FF2B5EF4-FFF2-40B4-BE49-F238E27FC236}">
                <a16:creationId xmlns="" xmlns:a16="http://schemas.microsoft.com/office/drawing/2014/main" id="{919E7324-26A1-4E17-89C6-3278B5E2232F}"/>
              </a:ext>
            </a:extLst>
          </p:cNvPr>
          <p:cNvSpPr/>
          <p:nvPr/>
        </p:nvSpPr>
        <p:spPr>
          <a:xfrm>
            <a:off x="3256513" y="4593566"/>
            <a:ext cx="474659" cy="16706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Narvik Norway</a:t>
            </a:r>
            <a:endParaRPr lang="en-GB" sz="800" dirty="0">
              <a:solidFill>
                <a:schemeClr val="tx1"/>
              </a:solidFill>
            </a:endParaRPr>
          </a:p>
        </p:txBody>
      </p:sp>
      <p:sp>
        <p:nvSpPr>
          <p:cNvPr id="13" name="Rectangle: Rounded Corners 12">
            <a:extLst>
              <a:ext uri="{FF2B5EF4-FFF2-40B4-BE49-F238E27FC236}">
                <a16:creationId xmlns="" xmlns:a16="http://schemas.microsoft.com/office/drawing/2014/main" id="{1766F410-23DF-4FA1-B422-CD587CC7E7F5}"/>
              </a:ext>
            </a:extLst>
          </p:cNvPr>
          <p:cNvSpPr/>
          <p:nvPr/>
        </p:nvSpPr>
        <p:spPr>
          <a:xfrm>
            <a:off x="2453516" y="5156416"/>
            <a:ext cx="525472" cy="35003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en-GB" sz="800" dirty="0">
                <a:solidFill>
                  <a:schemeClr val="tx1"/>
                </a:solidFill>
              </a:rPr>
              <a:t>Menai Run </a:t>
            </a:r>
          </a:p>
          <a:p>
            <a:pPr algn="ctr"/>
            <a:r>
              <a:rPr lang="en-GB" sz="800" dirty="0">
                <a:solidFill>
                  <a:schemeClr val="tx1"/>
                </a:solidFill>
              </a:rPr>
              <a:t>Weekend</a:t>
            </a:r>
            <a:endParaRPr lang="en-GB" sz="800" dirty="0"/>
          </a:p>
        </p:txBody>
      </p:sp>
      <p:sp>
        <p:nvSpPr>
          <p:cNvPr id="14" name="Rectangle: Rounded Corners 13">
            <a:extLst>
              <a:ext uri="{FF2B5EF4-FFF2-40B4-BE49-F238E27FC236}">
                <a16:creationId xmlns="" xmlns:a16="http://schemas.microsoft.com/office/drawing/2014/main" id="{A3AA7670-0742-45E8-A975-F1315E1BAD46}"/>
              </a:ext>
            </a:extLst>
          </p:cNvPr>
          <p:cNvSpPr/>
          <p:nvPr/>
        </p:nvSpPr>
        <p:spPr>
          <a:xfrm>
            <a:off x="6371241" y="909290"/>
            <a:ext cx="481503" cy="73032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a:solidFill>
                  <a:schemeClr val="tx1"/>
                </a:solidFill>
              </a:rPr>
              <a:t>Scillies Trip</a:t>
            </a:r>
          </a:p>
        </p:txBody>
      </p:sp>
      <p:sp>
        <p:nvSpPr>
          <p:cNvPr id="15" name="Rectangle: Rounded Corners 14">
            <a:extLst>
              <a:ext uri="{FF2B5EF4-FFF2-40B4-BE49-F238E27FC236}">
                <a16:creationId xmlns="" xmlns:a16="http://schemas.microsoft.com/office/drawing/2014/main" id="{CF539AFC-2663-43D2-BB3B-D0E4F6EFDA6C}"/>
              </a:ext>
            </a:extLst>
          </p:cNvPr>
          <p:cNvSpPr/>
          <p:nvPr/>
        </p:nvSpPr>
        <p:spPr>
          <a:xfrm>
            <a:off x="5567200" y="5920024"/>
            <a:ext cx="507779" cy="72251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solidFill>
                  <a:schemeClr val="tx1"/>
                </a:solidFill>
              </a:rPr>
              <a:t>Scillies Trip</a:t>
            </a:r>
            <a:endParaRPr lang="en-GB" sz="800" dirty="0">
              <a:solidFill>
                <a:schemeClr val="tx1"/>
              </a:solidFill>
            </a:endParaRPr>
          </a:p>
        </p:txBody>
      </p:sp>
      <p:sp>
        <p:nvSpPr>
          <p:cNvPr id="16" name="Rectangle: Rounded Corners 15">
            <a:extLst>
              <a:ext uri="{FF2B5EF4-FFF2-40B4-BE49-F238E27FC236}">
                <a16:creationId xmlns="" xmlns:a16="http://schemas.microsoft.com/office/drawing/2014/main" id="{EDDE14E6-B023-41C5-844E-0F6911253D40}"/>
              </a:ext>
            </a:extLst>
          </p:cNvPr>
          <p:cNvSpPr/>
          <p:nvPr/>
        </p:nvSpPr>
        <p:spPr>
          <a:xfrm>
            <a:off x="10775873" y="2147846"/>
            <a:ext cx="1050943" cy="65848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Events of Note</a:t>
            </a:r>
          </a:p>
        </p:txBody>
      </p:sp>
      <p:sp>
        <p:nvSpPr>
          <p:cNvPr id="17" name="Rectangle: Rounded Corners 16">
            <a:extLst>
              <a:ext uri="{FF2B5EF4-FFF2-40B4-BE49-F238E27FC236}">
                <a16:creationId xmlns="" xmlns:a16="http://schemas.microsoft.com/office/drawing/2014/main" id="{4577322E-7D01-4BA7-AD20-98542EE75A16}"/>
              </a:ext>
            </a:extLst>
          </p:cNvPr>
          <p:cNvSpPr/>
          <p:nvPr/>
        </p:nvSpPr>
        <p:spPr>
          <a:xfrm>
            <a:off x="4763907" y="2365432"/>
            <a:ext cx="525472" cy="37311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Highball Trip</a:t>
            </a:r>
            <a:endParaRPr lang="en-GB" sz="800" dirty="0">
              <a:solidFill>
                <a:schemeClr val="tx1"/>
              </a:solidFill>
            </a:endParaRPr>
          </a:p>
        </p:txBody>
      </p:sp>
      <p:sp>
        <p:nvSpPr>
          <p:cNvPr id="18" name="Rectangle: Rounded Corners 17">
            <a:extLst>
              <a:ext uri="{FF2B5EF4-FFF2-40B4-BE49-F238E27FC236}">
                <a16:creationId xmlns="" xmlns:a16="http://schemas.microsoft.com/office/drawing/2014/main" id="{BF3E7305-18FF-4AA1-ACE0-0F97835328A8}"/>
              </a:ext>
            </a:extLst>
          </p:cNvPr>
          <p:cNvSpPr/>
          <p:nvPr/>
        </p:nvSpPr>
        <p:spPr>
          <a:xfrm>
            <a:off x="8647278" y="2537718"/>
            <a:ext cx="507779" cy="38415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smtClean="0">
                <a:solidFill>
                  <a:schemeClr val="tx1"/>
                </a:solidFill>
              </a:rPr>
              <a:t>Farne</a:t>
            </a:r>
            <a:r>
              <a:rPr lang="en-US" sz="800" dirty="0" smtClean="0">
                <a:solidFill>
                  <a:schemeClr val="tx1"/>
                </a:solidFill>
              </a:rPr>
              <a:t> Islands</a:t>
            </a:r>
            <a:endParaRPr lang="en-GB" sz="800" dirty="0">
              <a:solidFill>
                <a:schemeClr val="tx1"/>
              </a:solidFill>
            </a:endParaRPr>
          </a:p>
        </p:txBody>
      </p:sp>
      <p:sp>
        <p:nvSpPr>
          <p:cNvPr id="19" name="Rectangle: Rounded Corners 18">
            <a:extLst>
              <a:ext uri="{FF2B5EF4-FFF2-40B4-BE49-F238E27FC236}">
                <a16:creationId xmlns="" xmlns:a16="http://schemas.microsoft.com/office/drawing/2014/main" id="{B69F7676-6F87-4E26-886B-4544829362D0}"/>
              </a:ext>
            </a:extLst>
          </p:cNvPr>
          <p:cNvSpPr/>
          <p:nvPr/>
        </p:nvSpPr>
        <p:spPr>
          <a:xfrm>
            <a:off x="3991396" y="1639612"/>
            <a:ext cx="525472" cy="57807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pl-PL" sz="800" dirty="0" smtClean="0">
                <a:solidFill>
                  <a:schemeClr val="tx1"/>
                </a:solidFill>
              </a:rPr>
              <a:t>Shell Island</a:t>
            </a:r>
          </a:p>
          <a:p>
            <a:pPr algn="ctr"/>
            <a:endParaRPr lang="pl-PL" sz="800" dirty="0">
              <a:solidFill>
                <a:schemeClr val="tx1"/>
              </a:solidFill>
            </a:endParaRPr>
          </a:p>
          <a:p>
            <a:pPr algn="ctr"/>
            <a:r>
              <a:rPr lang="pl-PL" sz="800" dirty="0" smtClean="0">
                <a:solidFill>
                  <a:schemeClr val="tx1"/>
                </a:solidFill>
              </a:rPr>
              <a:t>Bank Hol</a:t>
            </a:r>
            <a:endParaRPr lang="en-GB" sz="800" dirty="0">
              <a:solidFill>
                <a:schemeClr val="tx1"/>
              </a:solidFill>
            </a:endParaRPr>
          </a:p>
        </p:txBody>
      </p:sp>
      <p:sp>
        <p:nvSpPr>
          <p:cNvPr id="20" name="Rectangle: Rounded Corners 19">
            <a:extLst>
              <a:ext uri="{FF2B5EF4-FFF2-40B4-BE49-F238E27FC236}">
                <a16:creationId xmlns="" xmlns:a16="http://schemas.microsoft.com/office/drawing/2014/main" id="{B2F92E37-F7ED-45A1-A416-2BBD2DE829B3}"/>
              </a:ext>
            </a:extLst>
          </p:cNvPr>
          <p:cNvSpPr/>
          <p:nvPr/>
        </p:nvSpPr>
        <p:spPr>
          <a:xfrm>
            <a:off x="4035365" y="4249424"/>
            <a:ext cx="481503" cy="70094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Dorset </a:t>
            </a:r>
          </a:p>
          <a:p>
            <a:pPr algn="ctr"/>
            <a:r>
              <a:rPr lang="en-GB" sz="800" dirty="0" smtClean="0">
                <a:solidFill>
                  <a:schemeClr val="tx1"/>
                </a:solidFill>
              </a:rPr>
              <a:t>Ship</a:t>
            </a:r>
          </a:p>
          <a:p>
            <a:pPr algn="ctr"/>
            <a:r>
              <a:rPr lang="en-GB" sz="800" dirty="0" smtClean="0">
                <a:solidFill>
                  <a:schemeClr val="tx1"/>
                </a:solidFill>
              </a:rPr>
              <a:t>wrecks</a:t>
            </a:r>
            <a:endParaRPr lang="en-GB" sz="800" dirty="0">
              <a:solidFill>
                <a:schemeClr val="tx1"/>
              </a:solidFill>
            </a:endParaRPr>
          </a:p>
        </p:txBody>
      </p:sp>
      <p:sp>
        <p:nvSpPr>
          <p:cNvPr id="23" name="Rectangle: Rounded Corners 22">
            <a:extLst>
              <a:ext uri="{FF2B5EF4-FFF2-40B4-BE49-F238E27FC236}">
                <a16:creationId xmlns="" xmlns:a16="http://schemas.microsoft.com/office/drawing/2014/main" id="{49EBA69B-45B0-4965-BF99-DF5663B91B79}"/>
              </a:ext>
            </a:extLst>
          </p:cNvPr>
          <p:cNvSpPr/>
          <p:nvPr/>
        </p:nvSpPr>
        <p:spPr>
          <a:xfrm>
            <a:off x="4022226" y="5165649"/>
            <a:ext cx="507779" cy="8988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lIns="36000" rIns="36000" rtlCol="0" anchor="ctr"/>
          <a:lstStyle/>
          <a:p>
            <a:pPr algn="ctr"/>
            <a:r>
              <a:rPr lang="en-GB" sz="800" dirty="0" smtClean="0">
                <a:solidFill>
                  <a:schemeClr val="tx1"/>
                </a:solidFill>
              </a:rPr>
              <a:t>Pembrokeshire</a:t>
            </a:r>
            <a:endParaRPr lang="en-GB" sz="800" dirty="0">
              <a:solidFill>
                <a:schemeClr val="tx1"/>
              </a:solidFill>
            </a:endParaRPr>
          </a:p>
        </p:txBody>
      </p:sp>
      <p:sp>
        <p:nvSpPr>
          <p:cNvPr id="24" name="Rectangle: Rounded Corners 23">
            <a:extLst>
              <a:ext uri="{FF2B5EF4-FFF2-40B4-BE49-F238E27FC236}">
                <a16:creationId xmlns="" xmlns:a16="http://schemas.microsoft.com/office/drawing/2014/main" id="{A85849C4-E5A6-4FBE-B8A1-4FF722B6C230}"/>
              </a:ext>
            </a:extLst>
          </p:cNvPr>
          <p:cNvSpPr/>
          <p:nvPr/>
        </p:nvSpPr>
        <p:spPr>
          <a:xfrm>
            <a:off x="6371240" y="4200120"/>
            <a:ext cx="481503" cy="133883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a:solidFill>
                  <a:schemeClr val="tx1"/>
                </a:solidFill>
              </a:rPr>
              <a:t>North Rona and Sula </a:t>
            </a:r>
            <a:r>
              <a:rPr lang="en-US" sz="800" dirty="0" err="1">
                <a:solidFill>
                  <a:schemeClr val="tx1"/>
                </a:solidFill>
              </a:rPr>
              <a:t>Sgeir</a:t>
            </a:r>
            <a:r>
              <a:rPr lang="en-US" sz="800" dirty="0">
                <a:solidFill>
                  <a:schemeClr val="tx1"/>
                </a:solidFill>
              </a:rPr>
              <a:t> in the </a:t>
            </a:r>
            <a:r>
              <a:rPr lang="en-US" sz="800" dirty="0" smtClean="0">
                <a:solidFill>
                  <a:schemeClr val="tx1"/>
                </a:solidFill>
              </a:rPr>
              <a:t>North Scotland</a:t>
            </a:r>
            <a:endParaRPr lang="en-GB" sz="800" dirty="0">
              <a:solidFill>
                <a:schemeClr val="tx1"/>
              </a:solidFill>
            </a:endParaRPr>
          </a:p>
        </p:txBody>
      </p:sp>
      <p:sp>
        <p:nvSpPr>
          <p:cNvPr id="25" name="Rectangle: Rounded Corners 24">
            <a:extLst>
              <a:ext uri="{FF2B5EF4-FFF2-40B4-BE49-F238E27FC236}">
                <a16:creationId xmlns="" xmlns:a16="http://schemas.microsoft.com/office/drawing/2014/main" id="{55D60267-90B2-4612-B5D0-705DD79B390A}"/>
              </a:ext>
            </a:extLst>
          </p:cNvPr>
          <p:cNvSpPr/>
          <p:nvPr/>
        </p:nvSpPr>
        <p:spPr>
          <a:xfrm>
            <a:off x="7911007" y="5674543"/>
            <a:ext cx="481503" cy="96799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a:solidFill>
                  <a:schemeClr val="tx1"/>
                </a:solidFill>
              </a:rPr>
              <a:t>Sound of  Mull</a:t>
            </a:r>
            <a:endParaRPr lang="en-GB" sz="800" dirty="0">
              <a:solidFill>
                <a:schemeClr val="tx1"/>
              </a:solidFill>
            </a:endParaRPr>
          </a:p>
        </p:txBody>
      </p:sp>
      <p:sp>
        <p:nvSpPr>
          <p:cNvPr id="26" name="Rectangle: Rounded Corners 25">
            <a:extLst>
              <a:ext uri="{FF2B5EF4-FFF2-40B4-BE49-F238E27FC236}">
                <a16:creationId xmlns="" xmlns:a16="http://schemas.microsoft.com/office/drawing/2014/main" id="{1232949E-1986-48C8-8793-E51937859993}"/>
              </a:ext>
            </a:extLst>
          </p:cNvPr>
          <p:cNvSpPr/>
          <p:nvPr/>
        </p:nvSpPr>
        <p:spPr>
          <a:xfrm>
            <a:off x="8637314" y="916008"/>
            <a:ext cx="481503" cy="6926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a:solidFill>
                  <a:schemeClr val="tx1"/>
                </a:solidFill>
              </a:rPr>
              <a:t>Sound of  Mull</a:t>
            </a:r>
            <a:endParaRPr lang="en-GB" sz="800" dirty="0">
              <a:solidFill>
                <a:schemeClr val="tx1"/>
              </a:solidFill>
            </a:endParaRPr>
          </a:p>
        </p:txBody>
      </p:sp>
      <p:sp>
        <p:nvSpPr>
          <p:cNvPr id="28" name="Rectangle: Rounded Corners 27">
            <a:extLst>
              <a:ext uri="{FF2B5EF4-FFF2-40B4-BE49-F238E27FC236}">
                <a16:creationId xmlns="" xmlns:a16="http://schemas.microsoft.com/office/drawing/2014/main" id="{09CBB2E1-6221-4B33-AC72-5CEC95102240}"/>
              </a:ext>
            </a:extLst>
          </p:cNvPr>
          <p:cNvSpPr/>
          <p:nvPr/>
        </p:nvSpPr>
        <p:spPr>
          <a:xfrm>
            <a:off x="1497728" y="2583367"/>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a:solidFill>
                  <a:schemeClr val="tx1"/>
                </a:solidFill>
              </a:rPr>
              <a:t>Awards Dinner</a:t>
            </a:r>
          </a:p>
        </p:txBody>
      </p:sp>
      <p:sp>
        <p:nvSpPr>
          <p:cNvPr id="29" name="Rectangle: Rounded Corners 28">
            <a:extLst>
              <a:ext uri="{FF2B5EF4-FFF2-40B4-BE49-F238E27FC236}">
                <a16:creationId xmlns="" xmlns:a16="http://schemas.microsoft.com/office/drawing/2014/main" id="{157D1EAD-8D9D-49DC-A18A-D267C71A451C}"/>
              </a:ext>
            </a:extLst>
          </p:cNvPr>
          <p:cNvSpPr/>
          <p:nvPr/>
        </p:nvSpPr>
        <p:spPr>
          <a:xfrm>
            <a:off x="2238699" y="2210257"/>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smtClean="0">
                <a:solidFill>
                  <a:schemeClr val="tx1"/>
                </a:solidFill>
              </a:rPr>
              <a:t>AGM</a:t>
            </a:r>
            <a:endParaRPr lang="en-GB" sz="800" dirty="0">
              <a:solidFill>
                <a:schemeClr val="tx1"/>
              </a:solidFill>
            </a:endParaRPr>
          </a:p>
        </p:txBody>
      </p:sp>
      <p:sp>
        <p:nvSpPr>
          <p:cNvPr id="30" name="Rectangle: Rounded Corners 29">
            <a:extLst>
              <a:ext uri="{FF2B5EF4-FFF2-40B4-BE49-F238E27FC236}">
                <a16:creationId xmlns="" xmlns:a16="http://schemas.microsoft.com/office/drawing/2014/main" id="{405F4DD3-BC2D-42C1-AE3D-4D6262373DBF}"/>
              </a:ext>
            </a:extLst>
          </p:cNvPr>
          <p:cNvSpPr/>
          <p:nvPr/>
        </p:nvSpPr>
        <p:spPr>
          <a:xfrm>
            <a:off x="1471448" y="4795197"/>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NAS Talk</a:t>
            </a:r>
            <a:endParaRPr lang="en-GB" dirty="0"/>
          </a:p>
        </p:txBody>
      </p:sp>
      <p:sp>
        <p:nvSpPr>
          <p:cNvPr id="31" name="Rectangle: Rounded Corners 30">
            <a:extLst>
              <a:ext uri="{FF2B5EF4-FFF2-40B4-BE49-F238E27FC236}">
                <a16:creationId xmlns="" xmlns:a16="http://schemas.microsoft.com/office/drawing/2014/main" id="{355F7F3E-B10E-460C-B8C3-8F053551BA8F}"/>
              </a:ext>
            </a:extLst>
          </p:cNvPr>
          <p:cNvSpPr/>
          <p:nvPr/>
        </p:nvSpPr>
        <p:spPr>
          <a:xfrm>
            <a:off x="2275489" y="922751"/>
            <a:ext cx="709546" cy="13829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Pool Rescue </a:t>
            </a:r>
          </a:p>
        </p:txBody>
      </p:sp>
      <p:sp>
        <p:nvSpPr>
          <p:cNvPr id="32" name="Rectangle: Rounded Corners 31">
            <a:extLst>
              <a:ext uri="{FF2B5EF4-FFF2-40B4-BE49-F238E27FC236}">
                <a16:creationId xmlns="" xmlns:a16="http://schemas.microsoft.com/office/drawing/2014/main" id="{88545BEE-60C5-498D-AC23-D362B49778CE}"/>
              </a:ext>
            </a:extLst>
          </p:cNvPr>
          <p:cNvSpPr/>
          <p:nvPr/>
        </p:nvSpPr>
        <p:spPr>
          <a:xfrm>
            <a:off x="9186587" y="4438391"/>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Xmas </a:t>
            </a:r>
            <a:r>
              <a:rPr lang="en-GB" sz="800" dirty="0" err="1">
                <a:solidFill>
                  <a:schemeClr val="tx1"/>
                </a:solidFill>
              </a:rPr>
              <a:t>Partry</a:t>
            </a:r>
            <a:endParaRPr lang="en-GB" sz="800" dirty="0">
              <a:solidFill>
                <a:schemeClr val="tx1"/>
              </a:solidFill>
            </a:endParaRPr>
          </a:p>
        </p:txBody>
      </p:sp>
      <p:sp>
        <p:nvSpPr>
          <p:cNvPr id="33" name="Rectangle: Rounded Corners 32">
            <a:extLst>
              <a:ext uri="{FF2B5EF4-FFF2-40B4-BE49-F238E27FC236}">
                <a16:creationId xmlns="" xmlns:a16="http://schemas.microsoft.com/office/drawing/2014/main" id="{61B5E12F-1EAB-437D-A85D-01F4AF17E03F}"/>
              </a:ext>
            </a:extLst>
          </p:cNvPr>
          <p:cNvSpPr/>
          <p:nvPr/>
        </p:nvSpPr>
        <p:spPr>
          <a:xfrm>
            <a:off x="9202354" y="5337020"/>
            <a:ext cx="709546" cy="33752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Xmas </a:t>
            </a:r>
          </a:p>
        </p:txBody>
      </p:sp>
      <p:sp>
        <p:nvSpPr>
          <p:cNvPr id="34" name="Rectangle: Rounded Corners 33">
            <a:extLst>
              <a:ext uri="{FF2B5EF4-FFF2-40B4-BE49-F238E27FC236}">
                <a16:creationId xmlns="" xmlns:a16="http://schemas.microsoft.com/office/drawing/2014/main" id="{0C64E207-05FB-4726-BC9E-D4A04654DD55}"/>
              </a:ext>
            </a:extLst>
          </p:cNvPr>
          <p:cNvSpPr/>
          <p:nvPr/>
        </p:nvSpPr>
        <p:spPr>
          <a:xfrm>
            <a:off x="709352" y="4060151"/>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PIE Prep</a:t>
            </a:r>
          </a:p>
        </p:txBody>
      </p:sp>
      <p:sp>
        <p:nvSpPr>
          <p:cNvPr id="35" name="Rectangle: Rounded Corners 30">
            <a:extLst>
              <a:ext uri="{FF2B5EF4-FFF2-40B4-BE49-F238E27FC236}">
                <a16:creationId xmlns="" xmlns:a16="http://schemas.microsoft.com/office/drawing/2014/main" id="{355F7F3E-B10E-460C-B8C3-8F053551BA8F}"/>
              </a:ext>
            </a:extLst>
          </p:cNvPr>
          <p:cNvSpPr/>
          <p:nvPr/>
        </p:nvSpPr>
        <p:spPr>
          <a:xfrm>
            <a:off x="1471448" y="922751"/>
            <a:ext cx="709546" cy="13829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Trip Workshop</a:t>
            </a:r>
            <a:endParaRPr lang="en-GB" sz="800" dirty="0">
              <a:solidFill>
                <a:schemeClr val="tx1"/>
              </a:solidFill>
            </a:endParaRPr>
          </a:p>
        </p:txBody>
      </p:sp>
      <p:sp>
        <p:nvSpPr>
          <p:cNvPr id="36" name="Rectangle: Rounded Corners 33">
            <a:extLst>
              <a:ext uri="{FF2B5EF4-FFF2-40B4-BE49-F238E27FC236}">
                <a16:creationId xmlns="" xmlns:a16="http://schemas.microsoft.com/office/drawing/2014/main" id="{0C64E207-05FB-4726-BC9E-D4A04654DD55}"/>
              </a:ext>
            </a:extLst>
          </p:cNvPr>
          <p:cNvSpPr/>
          <p:nvPr/>
        </p:nvSpPr>
        <p:spPr>
          <a:xfrm>
            <a:off x="709352" y="5351278"/>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solidFill>
                  <a:schemeClr val="tx1"/>
                </a:solidFill>
              </a:rPr>
              <a:t>Burns Night</a:t>
            </a:r>
            <a:endParaRPr lang="en-GB" sz="800" dirty="0">
              <a:solidFill>
                <a:schemeClr val="tx1"/>
              </a:solidFill>
            </a:endParaRPr>
          </a:p>
        </p:txBody>
      </p:sp>
      <p:sp>
        <p:nvSpPr>
          <p:cNvPr id="37" name="Rectangle: Rounded Corners 33">
            <a:extLst>
              <a:ext uri="{FF2B5EF4-FFF2-40B4-BE49-F238E27FC236}">
                <a16:creationId xmlns="" xmlns:a16="http://schemas.microsoft.com/office/drawing/2014/main" id="{0C64E207-05FB-4726-BC9E-D4A04654DD55}"/>
              </a:ext>
            </a:extLst>
          </p:cNvPr>
          <p:cNvSpPr/>
          <p:nvPr/>
        </p:nvSpPr>
        <p:spPr>
          <a:xfrm>
            <a:off x="713711" y="5719383"/>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Theatre Night</a:t>
            </a:r>
            <a:endParaRPr lang="en-GB" sz="800" dirty="0">
              <a:solidFill>
                <a:schemeClr val="tx1"/>
              </a:solidFill>
            </a:endParaRPr>
          </a:p>
        </p:txBody>
      </p:sp>
      <p:sp>
        <p:nvSpPr>
          <p:cNvPr id="38" name="Rectangle: Rounded Corners 19">
            <a:extLst>
              <a:ext uri="{FF2B5EF4-FFF2-40B4-BE49-F238E27FC236}">
                <a16:creationId xmlns="" xmlns:a16="http://schemas.microsoft.com/office/drawing/2014/main" id="{B2F92E37-F7ED-45A1-A416-2BBD2DE829B3}"/>
              </a:ext>
            </a:extLst>
          </p:cNvPr>
          <p:cNvSpPr/>
          <p:nvPr/>
        </p:nvSpPr>
        <p:spPr>
          <a:xfrm>
            <a:off x="2466742" y="6281281"/>
            <a:ext cx="481503" cy="36125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smtClean="0">
                <a:solidFill>
                  <a:schemeClr val="tx1"/>
                </a:solidFill>
              </a:rPr>
              <a:t>East-</a:t>
            </a:r>
            <a:r>
              <a:rPr lang="en-GB" sz="800" dirty="0" err="1" smtClean="0">
                <a:solidFill>
                  <a:schemeClr val="tx1"/>
                </a:solidFill>
              </a:rPr>
              <a:t>bourne</a:t>
            </a:r>
            <a:endParaRPr lang="en-GB" sz="800" dirty="0">
              <a:solidFill>
                <a:schemeClr val="tx1"/>
              </a:solidFill>
            </a:endParaRPr>
          </a:p>
        </p:txBody>
      </p:sp>
      <p:sp>
        <p:nvSpPr>
          <p:cNvPr id="39" name="Rectangle: Rounded Corners 19">
            <a:extLst>
              <a:ext uri="{FF2B5EF4-FFF2-40B4-BE49-F238E27FC236}">
                <a16:creationId xmlns="" xmlns:a16="http://schemas.microsoft.com/office/drawing/2014/main" id="{B2F92E37-F7ED-45A1-A416-2BBD2DE829B3}"/>
              </a:ext>
            </a:extLst>
          </p:cNvPr>
          <p:cNvSpPr/>
          <p:nvPr/>
        </p:nvSpPr>
        <p:spPr>
          <a:xfrm>
            <a:off x="3037624" y="901077"/>
            <a:ext cx="481503" cy="36125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800" dirty="0" smtClean="0">
                <a:solidFill>
                  <a:schemeClr val="tx1"/>
                </a:solidFill>
              </a:rPr>
              <a:t>East-</a:t>
            </a:r>
            <a:r>
              <a:rPr lang="en-GB" sz="800" dirty="0" err="1" smtClean="0">
                <a:solidFill>
                  <a:schemeClr val="tx1"/>
                </a:solidFill>
              </a:rPr>
              <a:t>bourne</a:t>
            </a:r>
            <a:endParaRPr lang="en-GB" sz="800" dirty="0">
              <a:solidFill>
                <a:schemeClr val="tx1"/>
              </a:solidFill>
            </a:endParaRPr>
          </a:p>
        </p:txBody>
      </p:sp>
      <p:sp>
        <p:nvSpPr>
          <p:cNvPr id="40" name="Rectangle: Rounded Corners 28">
            <a:extLst>
              <a:ext uri="{FF2B5EF4-FFF2-40B4-BE49-F238E27FC236}">
                <a16:creationId xmlns="" xmlns:a16="http://schemas.microsoft.com/office/drawing/2014/main" id="{157D1EAD-8D9D-49DC-A18A-D267C71A451C}"/>
              </a:ext>
            </a:extLst>
          </p:cNvPr>
          <p:cNvSpPr/>
          <p:nvPr/>
        </p:nvSpPr>
        <p:spPr>
          <a:xfrm>
            <a:off x="2238699" y="3502556"/>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600" dirty="0" smtClean="0">
                <a:solidFill>
                  <a:schemeClr val="tx1"/>
                </a:solidFill>
              </a:rPr>
              <a:t>Rebreather Try Dive</a:t>
            </a:r>
            <a:endParaRPr lang="en-GB" sz="600" dirty="0">
              <a:solidFill>
                <a:schemeClr val="tx1"/>
              </a:solidFill>
            </a:endParaRPr>
          </a:p>
        </p:txBody>
      </p:sp>
      <p:sp>
        <p:nvSpPr>
          <p:cNvPr id="41" name="Rectangle: Rounded Corners 23">
            <a:extLst>
              <a:ext uri="{FF2B5EF4-FFF2-40B4-BE49-F238E27FC236}">
                <a16:creationId xmlns="" xmlns:a16="http://schemas.microsoft.com/office/drawing/2014/main" id="{A85849C4-E5A6-4FBE-B8A1-4FF722B6C230}"/>
              </a:ext>
            </a:extLst>
          </p:cNvPr>
          <p:cNvSpPr/>
          <p:nvPr/>
        </p:nvSpPr>
        <p:spPr>
          <a:xfrm>
            <a:off x="6371240" y="5566812"/>
            <a:ext cx="481503" cy="107572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smtClean="0">
                <a:solidFill>
                  <a:schemeClr val="tx1"/>
                </a:solidFill>
              </a:rPr>
              <a:t>MALTA</a:t>
            </a:r>
            <a:endParaRPr lang="en-GB" sz="800" dirty="0">
              <a:solidFill>
                <a:schemeClr val="tx1"/>
              </a:solidFill>
            </a:endParaRPr>
          </a:p>
        </p:txBody>
      </p:sp>
      <p:sp>
        <p:nvSpPr>
          <p:cNvPr id="42" name="Rectangle: Rounded Corners 23">
            <a:extLst>
              <a:ext uri="{FF2B5EF4-FFF2-40B4-BE49-F238E27FC236}">
                <a16:creationId xmlns="" xmlns:a16="http://schemas.microsoft.com/office/drawing/2014/main" id="{A85849C4-E5A6-4FBE-B8A1-4FF722B6C230}"/>
              </a:ext>
            </a:extLst>
          </p:cNvPr>
          <p:cNvSpPr/>
          <p:nvPr/>
        </p:nvSpPr>
        <p:spPr>
          <a:xfrm>
            <a:off x="7130269" y="858822"/>
            <a:ext cx="481503" cy="44576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smtClean="0">
                <a:solidFill>
                  <a:schemeClr val="tx1"/>
                </a:solidFill>
              </a:rPr>
              <a:t>MALTA</a:t>
            </a:r>
            <a:endParaRPr lang="en-GB" sz="800" dirty="0">
              <a:solidFill>
                <a:schemeClr val="tx1"/>
              </a:solidFill>
            </a:endParaRPr>
          </a:p>
        </p:txBody>
      </p:sp>
      <p:sp>
        <p:nvSpPr>
          <p:cNvPr id="43" name="Rectangle: Rounded Corners 29">
            <a:extLst>
              <a:ext uri="{FF2B5EF4-FFF2-40B4-BE49-F238E27FC236}">
                <a16:creationId xmlns="" xmlns:a16="http://schemas.microsoft.com/office/drawing/2014/main" id="{405F4DD3-BC2D-42C1-AE3D-4D6262373DBF}"/>
              </a:ext>
            </a:extLst>
          </p:cNvPr>
          <p:cNvSpPr/>
          <p:nvPr/>
        </p:nvSpPr>
        <p:spPr>
          <a:xfrm>
            <a:off x="2275489" y="3881937"/>
            <a:ext cx="709546" cy="1551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solidFill>
                  <a:schemeClr val="tx1"/>
                </a:solidFill>
              </a:rPr>
              <a:t>NAS Course</a:t>
            </a:r>
            <a:endParaRPr lang="en-GB" dirty="0"/>
          </a:p>
        </p:txBody>
      </p:sp>
    </p:spTree>
    <p:extLst>
      <p:ext uri="{BB962C8B-B14F-4D97-AF65-F5344CB8AC3E}">
        <p14:creationId xmlns:p14="http://schemas.microsoft.com/office/powerpoint/2010/main" val="1331390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576" y="0"/>
            <a:ext cx="10515600" cy="1325563"/>
          </a:xfrm>
        </p:spPr>
        <p:txBody>
          <a:bodyPr/>
          <a:lstStyle/>
          <a:p>
            <a:r>
              <a:rPr lang="en-US" smtClean="0"/>
              <a:t>The Club Process</a:t>
            </a: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94"/>
          <a:stretch/>
        </p:blipFill>
        <p:spPr>
          <a:xfrm>
            <a:off x="417576" y="1152144"/>
            <a:ext cx="3559508" cy="49926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911" y="155130"/>
            <a:ext cx="4672297" cy="65518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125" y="1622901"/>
            <a:ext cx="2571324" cy="3616292"/>
          </a:xfrm>
          <a:prstGeom prst="rect">
            <a:avLst/>
          </a:prstGeom>
        </p:spPr>
      </p:pic>
    </p:spTree>
    <p:extLst>
      <p:ext uri="{BB962C8B-B14F-4D97-AF65-F5344CB8AC3E}">
        <p14:creationId xmlns:p14="http://schemas.microsoft.com/office/powerpoint/2010/main" val="158408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3168</TotalTime>
  <Words>1143</Words>
  <Application>Microsoft Macintosh PowerPoint</Application>
  <PresentationFormat>Widescreen</PresentationFormat>
  <Paragraphs>281</Paragraphs>
  <Slides>32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Calibri Light</vt:lpstr>
      <vt:lpstr>Arial</vt:lpstr>
      <vt:lpstr>Office Theme</vt:lpstr>
      <vt:lpstr>Trip Organiser’s Workshop</vt:lpstr>
      <vt:lpstr>Agenda</vt:lpstr>
      <vt:lpstr>Types of trip to consider…include..</vt:lpstr>
      <vt:lpstr>What makes a good club trip..?</vt:lpstr>
      <vt:lpstr>PowerPoint Presentation</vt:lpstr>
      <vt:lpstr>So where do you start?</vt:lpstr>
      <vt:lpstr>PowerPoint Presentation</vt:lpstr>
      <vt:lpstr>PowerPoint Presentation</vt:lpstr>
      <vt:lpstr>The Club Process</vt:lpstr>
      <vt:lpstr>PowerPoint Presentation</vt:lpstr>
      <vt:lpstr>What about the easier trips..</vt:lpstr>
      <vt:lpstr>The easier trips..</vt:lpstr>
      <vt:lpstr>Checklists for kit and provisions</vt:lpstr>
      <vt:lpstr>Lots of Options…</vt:lpstr>
      <vt:lpstr>The easier trips..  What you need to do.</vt:lpstr>
      <vt:lpstr>A little more to think about..</vt:lpstr>
      <vt:lpstr>Trips that need a little more effort..</vt:lpstr>
      <vt:lpstr>Flyers work..    Get it in the newsletter, send a google group, announce at the club, talk to people</vt:lpstr>
      <vt:lpstr>Kit Needed</vt:lpstr>
      <vt:lpstr>Costing up a Club RIB Trip</vt:lpstr>
      <vt:lpstr>Costing up a Club RIB Trip</vt:lpstr>
      <vt:lpstr>What skills (people) you need on the trip to make it work</vt:lpstr>
      <vt:lpstr>Key skills include: </vt:lpstr>
      <vt:lpstr>Things to think about..  How will the group get there?  Where will they stay?  What will they do other than diving?  Any challenges in the location?  Any opportunities (festivals, restaurants, trips etc)?  Do you need any extra kit?  What do people need to bring themselves?  Breakfast  Bedding  Tents  Extra cylinders   Think about what you can organise in advance and what people need to do for themselves.</vt:lpstr>
      <vt:lpstr>Types of trip to consider…include..</vt:lpstr>
      <vt:lpstr>Not for the fainthearted..</vt:lpstr>
      <vt:lpstr>How to organise trips to reduce or remove the risk of losing deposits or booking fees</vt:lpstr>
      <vt:lpstr>How to deal with Dropouts</vt:lpstr>
      <vt:lpstr>A template “good” trip and how it worked</vt:lpstr>
      <vt:lpstr>PowerPoint Presentation</vt:lpstr>
      <vt:lpstr>Did we cover everything?</vt:lpstr>
      <vt:lpstr>Key Messages </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Phillips</dc:creator>
  <cp:lastModifiedBy>Microsoft Office User</cp:lastModifiedBy>
  <cp:revision>77</cp:revision>
  <dcterms:created xsi:type="dcterms:W3CDTF">2018-01-11T08:56:06Z</dcterms:created>
  <dcterms:modified xsi:type="dcterms:W3CDTF">2018-02-01T23:32:12Z</dcterms:modified>
</cp:coreProperties>
</file>