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Lst>
  <p:notesMasterIdLst>
    <p:notesMasterId r:id="rId43"/>
  </p:notesMasterIdLst>
  <p:sldIdLst>
    <p:sldId id="285" r:id="rId2"/>
    <p:sldId id="295" r:id="rId3"/>
    <p:sldId id="290" r:id="rId4"/>
    <p:sldId id="304" r:id="rId5"/>
    <p:sldId id="291" r:id="rId6"/>
    <p:sldId id="294" r:id="rId7"/>
    <p:sldId id="299" r:id="rId8"/>
    <p:sldId id="288" r:id="rId9"/>
    <p:sldId id="308" r:id="rId10"/>
    <p:sldId id="334" r:id="rId11"/>
    <p:sldId id="302" r:id="rId12"/>
    <p:sldId id="318" r:id="rId13"/>
    <p:sldId id="309" r:id="rId14"/>
    <p:sldId id="307" r:id="rId15"/>
    <p:sldId id="305" r:id="rId16"/>
    <p:sldId id="319" r:id="rId17"/>
    <p:sldId id="321" r:id="rId18"/>
    <p:sldId id="303" r:id="rId19"/>
    <p:sldId id="311" r:id="rId20"/>
    <p:sldId id="312" r:id="rId21"/>
    <p:sldId id="317" r:id="rId22"/>
    <p:sldId id="313" r:id="rId23"/>
    <p:sldId id="331" r:id="rId24"/>
    <p:sldId id="332" r:id="rId25"/>
    <p:sldId id="335" r:id="rId26"/>
    <p:sldId id="314" r:id="rId27"/>
    <p:sldId id="315" r:id="rId28"/>
    <p:sldId id="316" r:id="rId29"/>
    <p:sldId id="310" r:id="rId30"/>
    <p:sldId id="322" r:id="rId31"/>
    <p:sldId id="323" r:id="rId32"/>
    <p:sldId id="324" r:id="rId33"/>
    <p:sldId id="325" r:id="rId34"/>
    <p:sldId id="326" r:id="rId35"/>
    <p:sldId id="327" r:id="rId36"/>
    <p:sldId id="328" r:id="rId37"/>
    <p:sldId id="329" r:id="rId38"/>
    <p:sldId id="330" r:id="rId39"/>
    <p:sldId id="284" r:id="rId40"/>
    <p:sldId id="333" r:id="rId41"/>
    <p:sldId id="29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orient="horz" pos="165">
          <p15:clr>
            <a:srgbClr val="A4A3A4"/>
          </p15:clr>
        </p15:guide>
        <p15:guide id="3" pos="5558">
          <p15:clr>
            <a:srgbClr val="A4A3A4"/>
          </p15:clr>
        </p15:guide>
        <p15:guide id="4" pos="2879">
          <p15:clr>
            <a:srgbClr val="A4A3A4"/>
          </p15:clr>
        </p15:guide>
        <p15:guide id="5" pos="157">
          <p15:clr>
            <a:srgbClr val="A4A3A4"/>
          </p15:clr>
        </p15:guide>
        <p15:guide id="6" pos="336">
          <p15:clr>
            <a:srgbClr val="A4A3A4"/>
          </p15:clr>
        </p15:guide>
        <p15:guide id="7" orient="horz" pos="1670">
          <p15:clr>
            <a:srgbClr val="A4A3A4"/>
          </p15:clr>
        </p15:guide>
        <p15:guide id="8" orient="horz" pos="209">
          <p15:clr>
            <a:srgbClr val="A4A3A4"/>
          </p15:clr>
        </p15:guide>
        <p15:guide id="9" pos="2162">
          <p15:clr>
            <a:srgbClr val="A4A3A4"/>
          </p15:clr>
        </p15:guide>
        <p15:guide id="10" pos="37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F"/>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441" autoAdjust="0"/>
    <p:restoredTop sz="79001" autoAdjust="0"/>
  </p:normalViewPr>
  <p:slideViewPr>
    <p:cSldViewPr snapToGrid="0" snapToObjects="1">
      <p:cViewPr varScale="1">
        <p:scale>
          <a:sx n="74" d="100"/>
          <a:sy n="74" d="100"/>
        </p:scale>
        <p:origin x="656" y="168"/>
      </p:cViewPr>
      <p:guideLst>
        <p:guide orient="horz" pos="2161"/>
        <p:guide orient="horz" pos="165"/>
        <p:guide pos="5558"/>
        <p:guide pos="2879"/>
        <p:guide pos="157"/>
        <p:guide pos="336"/>
        <p:guide orient="horz" pos="1670"/>
        <p:guide orient="horz" pos="209"/>
        <p:guide pos="2162"/>
        <p:guide pos="3709"/>
      </p:guideLst>
    </p:cSldViewPr>
  </p:slideViewPr>
  <p:outlineViewPr>
    <p:cViewPr>
      <p:scale>
        <a:sx n="33" d="100"/>
        <a:sy n="33" d="100"/>
      </p:scale>
      <p:origin x="0" y="12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935C8-5CE0-45D3-83DE-505D461B0C6B}" type="datetimeFigureOut">
              <a:rPr lang="en-GB" smtClean="0"/>
              <a:t>16/12/2017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FD3759-B788-41B5-A3FB-013021C00910}" type="slidenum">
              <a:rPr lang="en-GB" smtClean="0"/>
              <a:t>‹#›</a:t>
            </a:fld>
            <a:endParaRPr lang="en-GB"/>
          </a:p>
        </p:txBody>
      </p:sp>
    </p:spTree>
    <p:extLst>
      <p:ext uri="{BB962C8B-B14F-4D97-AF65-F5344CB8AC3E}">
        <p14:creationId xmlns:p14="http://schemas.microsoft.com/office/powerpoint/2010/main" val="213137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59597" y="-64895"/>
            <a:ext cx="9298119" cy="6990108"/>
          </a:xfrm>
          <a:solidFill>
            <a:schemeClr val="tx2"/>
          </a:solidFill>
        </p:spPr>
        <p:txBody>
          <a:bodyPr anchor="t">
            <a:normAutofit/>
          </a:bodyPr>
          <a:lstStyle>
            <a:lvl1pPr algn="l">
              <a:defRPr sz="1500" b="0" baseline="0">
                <a:solidFill>
                  <a:srgbClr val="FFFFFF"/>
                </a:solidFill>
              </a:defRPr>
            </a:lvl1pPr>
          </a:lstStyle>
          <a:p>
            <a:r>
              <a:rPr lang="en-US" dirty="0" smtClean="0"/>
              <a:t>Click blue box, paste background image then copy and paste overlaid elements from Master page</a:t>
            </a:r>
            <a:endParaRPr lang="en-US" dirty="0"/>
          </a:p>
        </p:txBody>
      </p:sp>
      <p:sp>
        <p:nvSpPr>
          <p:cNvPr id="12" name="Rectangle 11"/>
          <p:cNvSpPr/>
          <p:nvPr userDrawn="1"/>
        </p:nvSpPr>
        <p:spPr>
          <a:xfrm>
            <a:off x="-304800" y="2558473"/>
            <a:ext cx="9661236" cy="4516582"/>
          </a:xfrm>
          <a:prstGeom prst="rect">
            <a:avLst/>
          </a:prstGeom>
          <a:gradFill>
            <a:gsLst>
              <a:gs pos="0">
                <a:schemeClr val="tx1">
                  <a:lumMod val="0"/>
                  <a:alpha val="67000"/>
                </a:schemeClr>
              </a:gs>
              <a:gs pos="99000">
                <a:schemeClr val="tx1">
                  <a:alpha val="0"/>
                  <a:lumMod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2378" y="5516432"/>
            <a:ext cx="1595824" cy="975985"/>
          </a:xfrm>
          <a:prstGeom prst="rect">
            <a:avLst/>
          </a:prstGeom>
        </p:spPr>
      </p:pic>
      <p:sp>
        <p:nvSpPr>
          <p:cNvPr id="3" name="Subtitle 2"/>
          <p:cNvSpPr>
            <a:spLocks noGrp="1"/>
          </p:cNvSpPr>
          <p:nvPr>
            <p:ph type="subTitle" idx="1" hasCustomPrompt="1"/>
          </p:nvPr>
        </p:nvSpPr>
        <p:spPr>
          <a:xfrm>
            <a:off x="470319" y="4795509"/>
            <a:ext cx="4101357" cy="553998"/>
          </a:xfrm>
        </p:spPr>
        <p:txBody>
          <a:bodyPr anchor="t">
            <a:spAutoFit/>
          </a:bodyPr>
          <a:lstStyle>
            <a:lvl1pPr marL="0" indent="0" algn="l">
              <a:buNone/>
              <a:defRPr sz="3000" b="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Date here</a:t>
            </a:r>
            <a:endParaRPr lang="en-GB" dirty="0"/>
          </a:p>
        </p:txBody>
      </p:sp>
      <p:sp>
        <p:nvSpPr>
          <p:cNvPr id="14" name="TextBox 13"/>
          <p:cNvSpPr txBox="1"/>
          <p:nvPr userDrawn="1"/>
        </p:nvSpPr>
        <p:spPr>
          <a:xfrm>
            <a:off x="-1260762" y="1325710"/>
            <a:ext cx="184666" cy="369332"/>
          </a:xfrm>
          <a:prstGeom prst="rect">
            <a:avLst/>
          </a:prstGeom>
          <a:noFill/>
        </p:spPr>
        <p:txBody>
          <a:bodyPr wrap="none" rtlCol="0">
            <a:spAutoFit/>
          </a:bodyPr>
          <a:lstStyle/>
          <a:p>
            <a:endParaRPr lang="en-US" dirty="0"/>
          </a:p>
        </p:txBody>
      </p:sp>
      <p:sp>
        <p:nvSpPr>
          <p:cNvPr id="24" name="Title 23"/>
          <p:cNvSpPr>
            <a:spLocks noGrp="1"/>
          </p:cNvSpPr>
          <p:nvPr>
            <p:ph type="title" hasCustomPrompt="1"/>
          </p:nvPr>
        </p:nvSpPr>
        <p:spPr>
          <a:xfrm>
            <a:off x="470319" y="1865976"/>
            <a:ext cx="8297883" cy="2862322"/>
          </a:xfrm>
        </p:spPr>
        <p:txBody>
          <a:bodyPr wrap="square" anchor="b">
            <a:spAutoFit/>
          </a:bodyPr>
          <a:lstStyle>
            <a:lvl1pPr algn="l">
              <a:lnSpc>
                <a:spcPct val="90000"/>
              </a:lnSpc>
              <a:defRPr sz="5000" b="0" baseline="0">
                <a:solidFill>
                  <a:srgbClr val="FFFFFF"/>
                </a:solidFill>
              </a:defRPr>
            </a:lvl1pPr>
          </a:lstStyle>
          <a:p>
            <a:r>
              <a:rPr lang="en-GB" dirty="0" smtClean="0"/>
              <a:t>Presentation title (paste logo from master and position text to be legible, add shadow if needed)</a:t>
            </a:r>
            <a:endParaRPr lang="en-US" dirty="0"/>
          </a:p>
        </p:txBody>
      </p:sp>
    </p:spTree>
    <p:extLst>
      <p:ext uri="{BB962C8B-B14F-4D97-AF65-F5344CB8AC3E}">
        <p14:creationId xmlns:p14="http://schemas.microsoft.com/office/powerpoint/2010/main" val="19734277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7" name="Title 1"/>
          <p:cNvSpPr>
            <a:spLocks noGrp="1"/>
          </p:cNvSpPr>
          <p:nvPr>
            <p:ph type="title"/>
          </p:nvPr>
        </p:nvSpPr>
        <p:spPr>
          <a:xfrm>
            <a:off x="457200" y="893686"/>
            <a:ext cx="4947390" cy="938719"/>
          </a:xfrm>
        </p:spPr>
        <p:txBody>
          <a:bodyPr>
            <a:spAutoFit/>
          </a:bodyPr>
          <a:lstStyle/>
          <a:p>
            <a:r>
              <a:rPr lang="en-US" smtClean="0"/>
              <a:t>Click to edit Master title style</a:t>
            </a:r>
            <a:endParaRPr lang="en-US" dirty="0"/>
          </a:p>
        </p:txBody>
      </p:sp>
      <p:sp>
        <p:nvSpPr>
          <p:cNvPr id="8" name="Content Placeholder 11"/>
          <p:cNvSpPr>
            <a:spLocks noGrp="1"/>
          </p:cNvSpPr>
          <p:nvPr>
            <p:ph sz="quarter" idx="11"/>
          </p:nvPr>
        </p:nvSpPr>
        <p:spPr>
          <a:xfrm>
            <a:off x="457200" y="1677988"/>
            <a:ext cx="4947390"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2"/>
          <p:cNvSpPr>
            <a:spLocks noGrp="1"/>
          </p:cNvSpPr>
          <p:nvPr>
            <p:ph type="pic" sz="quarter" idx="15" hasCustomPrompt="1"/>
          </p:nvPr>
        </p:nvSpPr>
        <p:spPr>
          <a:xfrm>
            <a:off x="5635625" y="3430588"/>
            <a:ext cx="1530324" cy="2397335"/>
          </a:xfrm>
          <a:solidFill>
            <a:srgbClr val="E1E1E0"/>
          </a:solidFill>
        </p:spPr>
        <p:txBody>
          <a:bodyPr anchor="ctr"/>
          <a:lstStyle>
            <a:lvl1pPr algn="ctr">
              <a:defRPr>
                <a:solidFill>
                  <a:srgbClr val="FFFFFF"/>
                </a:solidFill>
              </a:defRPr>
            </a:lvl1pPr>
          </a:lstStyle>
          <a:p>
            <a:r>
              <a:rPr lang="en-US" dirty="0"/>
              <a:t>Insert image</a:t>
            </a:r>
          </a:p>
        </p:txBody>
      </p:sp>
      <p:sp>
        <p:nvSpPr>
          <p:cNvPr id="16" name="Picture Placeholder 2"/>
          <p:cNvSpPr>
            <a:spLocks noGrp="1"/>
          </p:cNvSpPr>
          <p:nvPr>
            <p:ph type="pic" sz="quarter" idx="16" hasCustomPrompt="1"/>
          </p:nvPr>
        </p:nvSpPr>
        <p:spPr>
          <a:xfrm>
            <a:off x="7293001" y="3430588"/>
            <a:ext cx="1530324" cy="2397335"/>
          </a:xfrm>
          <a:solidFill>
            <a:srgbClr val="E1E1E0"/>
          </a:solidFill>
        </p:spPr>
        <p:txBody>
          <a:bodyPr anchor="ctr"/>
          <a:lstStyle>
            <a:lvl1pPr algn="ctr">
              <a:defRPr>
                <a:solidFill>
                  <a:srgbClr val="FFFFFF"/>
                </a:solidFill>
              </a:defRPr>
            </a:lvl1pPr>
          </a:lstStyle>
          <a:p>
            <a:r>
              <a:rPr lang="en-US" dirty="0"/>
              <a:t>Insert image</a:t>
            </a:r>
          </a:p>
        </p:txBody>
      </p:sp>
      <p:sp>
        <p:nvSpPr>
          <p:cNvPr id="20" name="Picture Placeholder 2"/>
          <p:cNvSpPr>
            <a:spLocks noGrp="1"/>
          </p:cNvSpPr>
          <p:nvPr>
            <p:ph type="pic" sz="quarter" idx="17" hasCustomPrompt="1"/>
          </p:nvPr>
        </p:nvSpPr>
        <p:spPr>
          <a:xfrm>
            <a:off x="5635625" y="893686"/>
            <a:ext cx="1530324" cy="2397335"/>
          </a:xfrm>
          <a:solidFill>
            <a:srgbClr val="E1E1E0"/>
          </a:solidFill>
        </p:spPr>
        <p:txBody>
          <a:bodyPr anchor="ctr"/>
          <a:lstStyle>
            <a:lvl1pPr algn="ctr">
              <a:defRPr>
                <a:solidFill>
                  <a:srgbClr val="FFFFFF"/>
                </a:solidFill>
              </a:defRPr>
            </a:lvl1pPr>
          </a:lstStyle>
          <a:p>
            <a:r>
              <a:rPr lang="en-US" dirty="0"/>
              <a:t>Insert image</a:t>
            </a:r>
          </a:p>
        </p:txBody>
      </p:sp>
      <p:sp>
        <p:nvSpPr>
          <p:cNvPr id="21" name="Picture Placeholder 2"/>
          <p:cNvSpPr>
            <a:spLocks noGrp="1"/>
          </p:cNvSpPr>
          <p:nvPr>
            <p:ph type="pic" sz="quarter" idx="18" hasCustomPrompt="1"/>
          </p:nvPr>
        </p:nvSpPr>
        <p:spPr>
          <a:xfrm>
            <a:off x="7293001" y="893686"/>
            <a:ext cx="1530324" cy="2397335"/>
          </a:xfrm>
          <a:solidFill>
            <a:srgbClr val="E1E1E0"/>
          </a:solidFill>
        </p:spPr>
        <p:txBody>
          <a:bodyPr anchor="ctr"/>
          <a:lstStyle>
            <a:lvl1pPr algn="ctr">
              <a:defRPr>
                <a:solidFill>
                  <a:srgbClr val="FFFFFF"/>
                </a:solidFill>
              </a:defRPr>
            </a:lvl1pPr>
          </a:lstStyle>
          <a:p>
            <a:r>
              <a:rPr lang="en-US" dirty="0"/>
              <a:t>Insert image</a:t>
            </a:r>
          </a:p>
        </p:txBody>
      </p:sp>
      <p:sp>
        <p:nvSpPr>
          <p:cNvPr id="9"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19778073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sp>
        <p:nvSpPr>
          <p:cNvPr id="11" name="Picture Placeholder 6"/>
          <p:cNvSpPr>
            <a:spLocks noGrp="1"/>
          </p:cNvSpPr>
          <p:nvPr>
            <p:ph type="pic" sz="quarter" idx="15" hasCustomPrompt="1"/>
          </p:nvPr>
        </p:nvSpPr>
        <p:spPr>
          <a:xfrm>
            <a:off x="5635625" y="0"/>
            <a:ext cx="3508375" cy="6858000"/>
          </a:xfrm>
          <a:solidFill>
            <a:schemeClr val="bg2"/>
          </a:solidFill>
        </p:spPr>
        <p:txBody>
          <a:bodyPr anchor="ctr"/>
          <a:lstStyle>
            <a:lvl1pPr algn="ctr">
              <a:defRPr baseline="0">
                <a:solidFill>
                  <a:srgbClr val="FFFFFF"/>
                </a:solidFill>
              </a:defRPr>
            </a:lvl1pPr>
          </a:lstStyle>
          <a:p>
            <a:r>
              <a:rPr lang="en-US" dirty="0"/>
              <a:t>Click box and paste same image as module contents</a:t>
            </a:r>
            <a:br>
              <a:rPr lang="en-US" dirty="0"/>
            </a:br>
            <a:r>
              <a:rPr lang="en-US" dirty="0"/>
              <a:t>(paste logo and question </a:t>
            </a:r>
            <a:br>
              <a:rPr lang="en-US" dirty="0"/>
            </a:br>
            <a:r>
              <a:rPr lang="en-US" dirty="0"/>
              <a:t>mark from master </a:t>
            </a:r>
            <a:br>
              <a:rPr lang="en-US" dirty="0"/>
            </a:br>
            <a:r>
              <a:rPr lang="en-US" dirty="0"/>
              <a:t>afterwards)</a:t>
            </a:r>
          </a:p>
        </p:txBody>
      </p:sp>
      <p:sp>
        <p:nvSpPr>
          <p:cNvPr id="2" name="Title 1"/>
          <p:cNvSpPr>
            <a:spLocks noGrp="1"/>
          </p:cNvSpPr>
          <p:nvPr>
            <p:ph type="title"/>
          </p:nvPr>
        </p:nvSpPr>
        <p:spPr>
          <a:xfrm>
            <a:off x="457200" y="893686"/>
            <a:ext cx="4947390" cy="938719"/>
          </a:xfrm>
        </p:spPr>
        <p:txBody>
          <a:bodyPr>
            <a:spAutoFit/>
          </a:bodyPr>
          <a:lstStyle/>
          <a:p>
            <a:r>
              <a:rPr lang="en-US" smtClean="0"/>
              <a:t>Click to edit Master title style</a:t>
            </a:r>
            <a:endParaRPr lang="en-US" dirty="0"/>
          </a:p>
        </p:txBody>
      </p:sp>
      <p:sp>
        <p:nvSpPr>
          <p:cNvPr id="5" name="Content Placeholder 11"/>
          <p:cNvSpPr>
            <a:spLocks noGrp="1"/>
          </p:cNvSpPr>
          <p:nvPr>
            <p:ph sz="quarter" idx="11"/>
          </p:nvPr>
        </p:nvSpPr>
        <p:spPr>
          <a:xfrm>
            <a:off x="457200" y="1677988"/>
            <a:ext cx="4947390"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9632" y="699256"/>
            <a:ext cx="2880360" cy="5395346"/>
          </a:xfrm>
          <a:prstGeom prst="rect">
            <a:avLst/>
          </a:prstGeom>
        </p:spPr>
      </p:pic>
      <p:sp>
        <p:nvSpPr>
          <p:cNvPr id="13"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9692" y="6067591"/>
            <a:ext cx="1034596" cy="632745"/>
          </a:xfrm>
          <a:prstGeom prst="rect">
            <a:avLst/>
          </a:prstGeom>
        </p:spPr>
      </p:pic>
    </p:spTree>
    <p:extLst>
      <p:ext uri="{BB962C8B-B14F-4D97-AF65-F5344CB8AC3E}">
        <p14:creationId xmlns:p14="http://schemas.microsoft.com/office/powerpoint/2010/main" val="30923479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alternative">
    <p:spTree>
      <p:nvGrpSpPr>
        <p:cNvPr id="1" name=""/>
        <p:cNvGrpSpPr/>
        <p:nvPr/>
      </p:nvGrpSpPr>
      <p:grpSpPr>
        <a:xfrm>
          <a:off x="0" y="0"/>
          <a:ext cx="0" cy="0"/>
          <a:chOff x="0" y="0"/>
          <a:chExt cx="0" cy="0"/>
        </a:xfrm>
      </p:grpSpPr>
      <p:sp>
        <p:nvSpPr>
          <p:cNvPr id="2" name="Title 1"/>
          <p:cNvSpPr>
            <a:spLocks noGrp="1"/>
          </p:cNvSpPr>
          <p:nvPr>
            <p:ph type="title"/>
          </p:nvPr>
        </p:nvSpPr>
        <p:spPr>
          <a:xfrm>
            <a:off x="457200" y="893686"/>
            <a:ext cx="4947390" cy="938719"/>
          </a:xfrm>
        </p:spPr>
        <p:txBody>
          <a:bodyPr>
            <a:spAutoFit/>
          </a:bodyPr>
          <a:lstStyle/>
          <a:p>
            <a:r>
              <a:rPr lang="en-US" smtClean="0"/>
              <a:t>Click to edit Master title style</a:t>
            </a:r>
            <a:endParaRPr lang="en-US" dirty="0"/>
          </a:p>
        </p:txBody>
      </p:sp>
      <p:sp>
        <p:nvSpPr>
          <p:cNvPr id="5" name="Content Placeholder 11"/>
          <p:cNvSpPr>
            <a:spLocks noGrp="1"/>
          </p:cNvSpPr>
          <p:nvPr>
            <p:ph sz="quarter" idx="11"/>
          </p:nvPr>
        </p:nvSpPr>
        <p:spPr>
          <a:xfrm>
            <a:off x="457200" y="1677988"/>
            <a:ext cx="4947390"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Question mark-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2965" y="730060"/>
            <a:ext cx="2880360" cy="5401056"/>
          </a:xfrm>
          <a:prstGeom prst="rect">
            <a:avLst/>
          </a:prstGeom>
        </p:spPr>
      </p:pic>
      <p:sp>
        <p:nvSpPr>
          <p:cNvPr id="7"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36058992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54799" y="6492875"/>
            <a:ext cx="2133600" cy="365125"/>
          </a:xfrm>
          <a:prstGeom prst="rect">
            <a:avLst/>
          </a:prstGeom>
        </p:spPr>
        <p:txBody>
          <a:bodyPr/>
          <a:lstStyle/>
          <a:p>
            <a:r>
              <a:rPr lang="en-US" smtClean="0"/>
              <a:t>Ocean Diver</a:t>
            </a:r>
            <a:endParaRPr lang="en-US" dirty="0"/>
          </a:p>
        </p:txBody>
      </p:sp>
      <p:sp>
        <p:nvSpPr>
          <p:cNvPr id="10" name="Picture Placeholder 9"/>
          <p:cNvSpPr>
            <a:spLocks noGrp="1"/>
          </p:cNvSpPr>
          <p:nvPr>
            <p:ph type="pic" sz="quarter" idx="13" hasCustomPrompt="1"/>
          </p:nvPr>
        </p:nvSpPr>
        <p:spPr>
          <a:xfrm>
            <a:off x="-59597" y="-64895"/>
            <a:ext cx="9298119" cy="6990108"/>
          </a:xfrm>
          <a:solidFill>
            <a:schemeClr val="accent2"/>
          </a:solidFill>
        </p:spPr>
        <p:txBody>
          <a:bodyPr anchor="t">
            <a:normAutofit/>
          </a:bodyPr>
          <a:lstStyle>
            <a:lvl1pPr algn="l">
              <a:defRPr sz="1500" b="0" baseline="0">
                <a:solidFill>
                  <a:srgbClr val="FFFFFF"/>
                </a:solidFill>
              </a:defRPr>
            </a:lvl1pPr>
          </a:lstStyle>
          <a:p>
            <a:r>
              <a:rPr lang="en-US" dirty="0"/>
              <a:t>Insert background image</a:t>
            </a:r>
          </a:p>
        </p:txBody>
      </p:sp>
      <p:sp>
        <p:nvSpPr>
          <p:cNvPr id="14" name="TextBox 13"/>
          <p:cNvSpPr txBox="1"/>
          <p:nvPr userDrawn="1"/>
        </p:nvSpPr>
        <p:spPr>
          <a:xfrm>
            <a:off x="-1260762" y="1325710"/>
            <a:ext cx="184666" cy="369332"/>
          </a:xfrm>
          <a:prstGeom prst="rect">
            <a:avLst/>
          </a:prstGeom>
          <a:noFill/>
        </p:spPr>
        <p:txBody>
          <a:bodyPr wrap="none" rtlCol="0">
            <a:spAutoFit/>
          </a:bodyPr>
          <a:lstStyle/>
          <a:p>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2378" y="5516432"/>
            <a:ext cx="1595824" cy="975985"/>
          </a:xfrm>
          <a:prstGeom prst="rect">
            <a:avLst/>
          </a:prstGeom>
        </p:spPr>
      </p:pic>
    </p:spTree>
    <p:extLst>
      <p:ext uri="{BB962C8B-B14F-4D97-AF65-F5344CB8AC3E}">
        <p14:creationId xmlns:p14="http://schemas.microsoft.com/office/powerpoint/2010/main" val="10730804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image a">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5635625" y="0"/>
            <a:ext cx="3508375" cy="6858000"/>
          </a:xfrm>
          <a:solidFill>
            <a:schemeClr val="bg2"/>
          </a:solidFill>
        </p:spPr>
        <p:txBody>
          <a:bodyPr anchor="ctr"/>
          <a:lstStyle>
            <a:lvl1pPr algn="ctr">
              <a:defRPr>
                <a:solidFill>
                  <a:srgbClr val="FFFFFF"/>
                </a:solidFill>
              </a:defRPr>
            </a:lvl1pPr>
          </a:lstStyle>
          <a:p>
            <a:r>
              <a:rPr lang="en-US" dirty="0"/>
              <a:t>Insert image </a:t>
            </a:r>
            <a:br>
              <a:rPr lang="en-US" dirty="0"/>
            </a:br>
            <a:r>
              <a:rPr lang="en-US" dirty="0"/>
              <a:t>(paste logo from master </a:t>
            </a:r>
            <a:br>
              <a:rPr lang="en-US" dirty="0"/>
            </a:br>
            <a:r>
              <a:rPr lang="en-US" dirty="0"/>
              <a:t>into bottom right hand </a:t>
            </a:r>
            <a:br>
              <a:rPr lang="en-US" dirty="0"/>
            </a:br>
            <a:r>
              <a:rPr lang="en-US" dirty="0"/>
              <a:t>corner afterwards)</a:t>
            </a:r>
          </a:p>
        </p:txBody>
      </p:sp>
      <p:sp>
        <p:nvSpPr>
          <p:cNvPr id="2" name="Title 1"/>
          <p:cNvSpPr>
            <a:spLocks noGrp="1"/>
          </p:cNvSpPr>
          <p:nvPr>
            <p:ph type="title"/>
          </p:nvPr>
        </p:nvSpPr>
        <p:spPr>
          <a:xfrm>
            <a:off x="457200" y="893686"/>
            <a:ext cx="4947390" cy="938719"/>
          </a:xfrm>
        </p:spPr>
        <p:txBody>
          <a:bodyPr>
            <a:spAutoFit/>
          </a:bodyPr>
          <a:lstStyle/>
          <a:p>
            <a:r>
              <a:rPr lang="en-US" dirty="0" smtClean="0"/>
              <a:t>Click to edit Master title style</a:t>
            </a:r>
            <a:endParaRPr lang="en-US" dirty="0"/>
          </a:p>
        </p:txBody>
      </p:sp>
      <p:sp>
        <p:nvSpPr>
          <p:cNvPr id="5" name="Content Placeholder 11"/>
          <p:cNvSpPr>
            <a:spLocks noGrp="1"/>
          </p:cNvSpPr>
          <p:nvPr>
            <p:ph sz="quarter" idx="11"/>
          </p:nvPr>
        </p:nvSpPr>
        <p:spPr>
          <a:xfrm>
            <a:off x="457200" y="1677988"/>
            <a:ext cx="4947390"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692" y="6067590"/>
            <a:ext cx="1034596" cy="632745"/>
          </a:xfrm>
          <a:prstGeom prst="rect">
            <a:avLst/>
          </a:prstGeom>
        </p:spPr>
      </p:pic>
    </p:spTree>
    <p:extLst>
      <p:ext uri="{BB962C8B-B14F-4D97-AF65-F5344CB8AC3E}">
        <p14:creationId xmlns:p14="http://schemas.microsoft.com/office/powerpoint/2010/main" val="1643116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iz slide a">
    <p:bg>
      <p:bgPr>
        <a:solidFill>
          <a:srgbClr val="FDFDF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93686"/>
            <a:ext cx="4947390" cy="938719"/>
          </a:xfrm>
        </p:spPr>
        <p:txBody>
          <a:bodyPr>
            <a:spAutoFit/>
          </a:bodyPr>
          <a:lstStyle/>
          <a:p>
            <a:r>
              <a:rPr lang="en-US" smtClean="0"/>
              <a:t>Click to edit Master title style</a:t>
            </a:r>
            <a:endParaRPr lang="en-US" dirty="0"/>
          </a:p>
        </p:txBody>
      </p:sp>
      <p:sp>
        <p:nvSpPr>
          <p:cNvPr id="5" name="Content Placeholder 11"/>
          <p:cNvSpPr>
            <a:spLocks noGrp="1"/>
          </p:cNvSpPr>
          <p:nvPr>
            <p:ph sz="quarter" idx="11"/>
          </p:nvPr>
        </p:nvSpPr>
        <p:spPr>
          <a:xfrm>
            <a:off x="457200" y="1677988"/>
            <a:ext cx="4947390"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Question mark-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2965" y="730060"/>
            <a:ext cx="2880360" cy="5401056"/>
          </a:xfrm>
          <a:prstGeom prst="rect">
            <a:avLst/>
          </a:prstGeom>
        </p:spPr>
      </p:pic>
      <p:sp>
        <p:nvSpPr>
          <p:cNvPr id="7"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50123784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9" name="Picture Placeholder 6"/>
          <p:cNvSpPr>
            <a:spLocks noGrp="1"/>
          </p:cNvSpPr>
          <p:nvPr>
            <p:ph type="pic" sz="quarter" idx="15" hasCustomPrompt="1"/>
          </p:nvPr>
        </p:nvSpPr>
        <p:spPr>
          <a:xfrm>
            <a:off x="5644334" y="0"/>
            <a:ext cx="3508375" cy="6858000"/>
          </a:xfrm>
          <a:solidFill>
            <a:schemeClr val="bg2"/>
          </a:solidFill>
        </p:spPr>
        <p:txBody>
          <a:bodyPr anchor="ctr"/>
          <a:lstStyle>
            <a:lvl1pPr algn="ctr">
              <a:defRPr baseline="0">
                <a:solidFill>
                  <a:srgbClr val="FFFFFF"/>
                </a:solidFill>
              </a:defRPr>
            </a:lvl1pPr>
          </a:lstStyle>
          <a:p>
            <a:r>
              <a:rPr lang="en-US" dirty="0"/>
              <a:t>Click box and paste same image as module contents</a:t>
            </a:r>
            <a:br>
              <a:rPr lang="en-US" dirty="0"/>
            </a:br>
            <a:r>
              <a:rPr lang="en-US" dirty="0"/>
              <a:t>(paste logo from master </a:t>
            </a:r>
            <a:br>
              <a:rPr lang="en-US" dirty="0"/>
            </a:br>
            <a:r>
              <a:rPr lang="en-US" dirty="0"/>
              <a:t>into bottom right hand </a:t>
            </a:r>
            <a:br>
              <a:rPr lang="en-US" dirty="0"/>
            </a:br>
            <a:r>
              <a:rPr lang="en-US" dirty="0"/>
              <a:t>corner afterwards)</a:t>
            </a:r>
          </a:p>
        </p:txBody>
      </p:sp>
      <p:sp>
        <p:nvSpPr>
          <p:cNvPr id="5" name="Content Placeholder 11"/>
          <p:cNvSpPr>
            <a:spLocks noGrp="1"/>
          </p:cNvSpPr>
          <p:nvPr>
            <p:ph sz="quarter" idx="11"/>
          </p:nvPr>
        </p:nvSpPr>
        <p:spPr>
          <a:xfrm>
            <a:off x="457200" y="1677988"/>
            <a:ext cx="4947390" cy="1833835"/>
          </a:xfrm>
        </p:spPr>
        <p:txBody>
          <a:bodyPr>
            <a:spAutoFit/>
          </a:bodyPr>
          <a:lstStyle>
            <a:lvl2pPr marL="288000" indent="-288000">
              <a:buFont typeface="Wingdings" panose="05000000000000000000" pitchFamily="2" charset="2"/>
              <a:buChar char="ü"/>
              <a:defRPr/>
            </a:lvl2pPr>
            <a:lvl3pPr marL="504000" indent="-252000">
              <a:buFont typeface="Arial" panose="020B0604020202020204"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692" y="6067590"/>
            <a:ext cx="1034596" cy="632745"/>
          </a:xfrm>
          <a:prstGeom prst="rect">
            <a:avLst/>
          </a:prstGeom>
        </p:spPr>
      </p:pic>
      <p:sp>
        <p:nvSpPr>
          <p:cNvPr id="6" name="Title 5"/>
          <p:cNvSpPr>
            <a:spLocks noGrp="1"/>
          </p:cNvSpPr>
          <p:nvPr>
            <p:ph type="title" hasCustomPrompt="1"/>
          </p:nvPr>
        </p:nvSpPr>
        <p:spPr/>
        <p:txBody>
          <a:bodyPr/>
          <a:lstStyle/>
          <a:p>
            <a:r>
              <a:rPr lang="en-US" dirty="0" smtClean="0"/>
              <a:t>Summary</a:t>
            </a:r>
            <a:endParaRPr lang="en-US" dirty="0"/>
          </a:p>
        </p:txBody>
      </p:sp>
    </p:spTree>
    <p:extLst>
      <p:ext uri="{BB962C8B-B14F-4D97-AF65-F5344CB8AC3E}">
        <p14:creationId xmlns:p14="http://schemas.microsoft.com/office/powerpoint/2010/main" val="27144300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ep in touch with background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59597" y="-64895"/>
            <a:ext cx="9298119" cy="6990108"/>
          </a:xfrm>
          <a:solidFill>
            <a:schemeClr val="tx2"/>
          </a:solidFill>
        </p:spPr>
        <p:txBody>
          <a:bodyPr anchor="t">
            <a:normAutofit/>
          </a:bodyPr>
          <a:lstStyle>
            <a:lvl1pPr algn="l">
              <a:defRPr sz="1500" b="0" baseline="0">
                <a:solidFill>
                  <a:srgbClr val="FFFFFF"/>
                </a:solidFill>
              </a:defRPr>
            </a:lvl1pPr>
          </a:lstStyle>
          <a:p>
            <a:r>
              <a:rPr lang="en-US" dirty="0"/>
              <a:t>Click </a:t>
            </a:r>
            <a:r>
              <a:rPr lang="en-US" dirty="0" smtClean="0"/>
              <a:t>blue box, paste </a:t>
            </a:r>
            <a:r>
              <a:rPr lang="en-US" dirty="0"/>
              <a:t>background </a:t>
            </a:r>
            <a:r>
              <a:rPr lang="en-US" dirty="0" smtClean="0"/>
              <a:t>image then copy and paste overlaid elements from Master page</a:t>
            </a:r>
            <a:endParaRPr lang="en-US" dirty="0"/>
          </a:p>
        </p:txBody>
      </p:sp>
      <p:sp>
        <p:nvSpPr>
          <p:cNvPr id="12" name="Rectangle 11"/>
          <p:cNvSpPr/>
          <p:nvPr userDrawn="1"/>
        </p:nvSpPr>
        <p:spPr>
          <a:xfrm>
            <a:off x="-304800" y="2558473"/>
            <a:ext cx="9661236" cy="4516582"/>
          </a:xfrm>
          <a:prstGeom prst="rect">
            <a:avLst/>
          </a:prstGeom>
          <a:gradFill>
            <a:gsLst>
              <a:gs pos="0">
                <a:schemeClr val="tx1">
                  <a:lumMod val="0"/>
                  <a:alpha val="67000"/>
                </a:schemeClr>
              </a:gs>
              <a:gs pos="99000">
                <a:schemeClr val="tx1">
                  <a:alpha val="0"/>
                  <a:lumMod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2378" y="5516432"/>
            <a:ext cx="1595824" cy="975985"/>
          </a:xfrm>
          <a:prstGeom prst="rect">
            <a:avLst/>
          </a:prstGeom>
        </p:spPr>
      </p:pic>
      <p:sp>
        <p:nvSpPr>
          <p:cNvPr id="14" name="TextBox 13"/>
          <p:cNvSpPr txBox="1"/>
          <p:nvPr userDrawn="1"/>
        </p:nvSpPr>
        <p:spPr>
          <a:xfrm>
            <a:off x="-1260762" y="1325710"/>
            <a:ext cx="184666" cy="369332"/>
          </a:xfrm>
          <a:prstGeom prst="rect">
            <a:avLst/>
          </a:prstGeom>
          <a:noFill/>
        </p:spPr>
        <p:txBody>
          <a:bodyPr wrap="none" rtlCol="0">
            <a:spAutoFit/>
          </a:bodyPr>
          <a:lstStyle/>
          <a:p>
            <a:endParaRPr lang="en-US" dirty="0"/>
          </a:p>
        </p:txBody>
      </p:sp>
      <p:sp>
        <p:nvSpPr>
          <p:cNvPr id="2" name="TextBox 1"/>
          <p:cNvSpPr txBox="1"/>
          <p:nvPr userDrawn="1"/>
        </p:nvSpPr>
        <p:spPr>
          <a:xfrm>
            <a:off x="350584" y="4506469"/>
            <a:ext cx="6020629" cy="712210"/>
          </a:xfrm>
          <a:prstGeom prst="rect">
            <a:avLst/>
          </a:prstGeom>
          <a:noFill/>
        </p:spPr>
        <p:txBody>
          <a:bodyPr wrap="square" rtlCol="0">
            <a:spAutoFit/>
          </a:bodyPr>
          <a:lstStyle/>
          <a:p>
            <a:r>
              <a:rPr lang="en-US" sz="5000" b="0" dirty="0" smtClean="0">
                <a:solidFill>
                  <a:schemeClr val="bg1"/>
                </a:solidFill>
              </a:rPr>
              <a:t>Keep in</a:t>
            </a:r>
            <a:r>
              <a:rPr lang="en-US" sz="5000" b="0" baseline="0" dirty="0" smtClean="0">
                <a:solidFill>
                  <a:schemeClr val="bg1"/>
                </a:solidFill>
              </a:rPr>
              <a:t> touch</a:t>
            </a:r>
            <a:endParaRPr lang="en-US" sz="5000" b="0" dirty="0">
              <a:solidFill>
                <a:schemeClr val="bg1"/>
              </a:solidFill>
            </a:endParaRPr>
          </a:p>
        </p:txBody>
      </p:sp>
      <p:sp>
        <p:nvSpPr>
          <p:cNvPr id="9" name="TextBox 8"/>
          <p:cNvSpPr txBox="1"/>
          <p:nvPr userDrawn="1"/>
        </p:nvSpPr>
        <p:spPr>
          <a:xfrm>
            <a:off x="384450" y="5337742"/>
            <a:ext cx="5621495" cy="1200329"/>
          </a:xfrm>
          <a:prstGeom prst="rect">
            <a:avLst/>
          </a:prstGeom>
          <a:noFill/>
        </p:spPr>
        <p:txBody>
          <a:bodyPr wrap="square" rtlCol="0">
            <a:spAutoFit/>
          </a:bodyPr>
          <a:lstStyle/>
          <a:p>
            <a:pPr>
              <a:lnSpc>
                <a:spcPct val="150000"/>
              </a:lnSpc>
            </a:pPr>
            <a:r>
              <a:rPr lang="en-US" sz="1600" b="0" i="0" u="none" kern="1200" dirty="0" err="1" smtClean="0">
                <a:solidFill>
                  <a:schemeClr val="bg1"/>
                </a:solidFill>
                <a:effectLst/>
                <a:latin typeface="+mn-lt"/>
                <a:ea typeface="+mn-ea"/>
                <a:cs typeface="+mn-cs"/>
              </a:rPr>
              <a:t>bsac.com</a:t>
            </a:r>
            <a:r>
              <a:rPr lang="en-US" sz="1600" b="0" i="0" u="none" kern="1200" dirty="0" smtClean="0">
                <a:solidFill>
                  <a:schemeClr val="bg1"/>
                </a:solidFill>
                <a:effectLst/>
                <a:latin typeface="+mn-lt"/>
                <a:ea typeface="+mn-ea"/>
                <a:cs typeface="+mn-cs"/>
              </a:rPr>
              <a:t/>
            </a:r>
            <a:br>
              <a:rPr lang="en-US" sz="1600" b="0" i="0" u="none" kern="1200" dirty="0" smtClean="0">
                <a:solidFill>
                  <a:schemeClr val="bg1"/>
                </a:solidFill>
                <a:effectLst/>
                <a:latin typeface="+mn-lt"/>
                <a:ea typeface="+mn-ea"/>
                <a:cs typeface="+mn-cs"/>
              </a:rPr>
            </a:br>
            <a:r>
              <a:rPr lang="en-US" sz="1600" b="0" i="0" u="none" kern="1200" dirty="0" err="1" smtClean="0">
                <a:solidFill>
                  <a:schemeClr val="bg1"/>
                </a:solidFill>
                <a:effectLst/>
                <a:latin typeface="+mn-lt"/>
                <a:ea typeface="+mn-ea"/>
                <a:cs typeface="+mn-cs"/>
              </a:rPr>
              <a:t>facebook</a:t>
            </a:r>
            <a:r>
              <a:rPr lang="en-US" sz="1600" b="0" i="0" u="none" kern="1200" dirty="0" smtClean="0">
                <a:solidFill>
                  <a:schemeClr val="bg1"/>
                </a:solidFill>
                <a:effectLst/>
                <a:latin typeface="+mn-lt"/>
                <a:ea typeface="+mn-ea"/>
                <a:cs typeface="+mn-cs"/>
              </a:rPr>
              <a:t>/</a:t>
            </a:r>
            <a:r>
              <a:rPr lang="en-US" sz="1600" b="0" i="0" u="none" kern="1200" dirty="0" err="1" smtClean="0">
                <a:solidFill>
                  <a:schemeClr val="bg1"/>
                </a:solidFill>
                <a:effectLst/>
                <a:latin typeface="+mn-lt"/>
                <a:ea typeface="+mn-ea"/>
                <a:cs typeface="+mn-cs"/>
              </a:rPr>
              <a:t>britishsubaquaclub</a:t>
            </a:r>
            <a:r>
              <a:rPr lang="en-US" sz="1600" b="0" i="0" u="none" kern="1200" baseline="0" dirty="0" smtClean="0">
                <a:solidFill>
                  <a:schemeClr val="bg1"/>
                </a:solidFill>
                <a:effectLst/>
                <a:latin typeface="+mn-lt"/>
                <a:ea typeface="+mn-ea"/>
                <a:cs typeface="+mn-cs"/>
              </a:rPr>
              <a:t> </a:t>
            </a:r>
            <a:r>
              <a:rPr lang="en-US" sz="1600" b="0" i="0" u="none" kern="1200" baseline="0" dirty="0" smtClean="0">
                <a:solidFill>
                  <a:schemeClr val="accent1"/>
                </a:solidFill>
                <a:effectLst/>
                <a:latin typeface="+mn-lt"/>
                <a:ea typeface="+mn-ea"/>
                <a:cs typeface="+mn-cs"/>
              </a:rPr>
              <a:t> </a:t>
            </a:r>
            <a:r>
              <a:rPr lang="en-US" sz="1600" b="0" i="0" u="none" kern="1200" dirty="0" smtClean="0">
                <a:solidFill>
                  <a:schemeClr val="accent1"/>
                </a:solidFill>
                <a:effectLst/>
                <a:latin typeface="+mn-lt"/>
                <a:ea typeface="+mn-ea"/>
                <a:cs typeface="+mn-cs"/>
              </a:rPr>
              <a:t>|  </a:t>
            </a:r>
            <a:r>
              <a:rPr lang="en-US" sz="1600" b="0" i="0" u="none" kern="1200" dirty="0" smtClean="0">
                <a:solidFill>
                  <a:schemeClr val="bg1"/>
                </a:solidFill>
                <a:effectLst/>
                <a:latin typeface="+mn-lt"/>
                <a:ea typeface="+mn-ea"/>
                <a:cs typeface="+mn-cs"/>
              </a:rPr>
              <a:t>twitter.com/bsacdivers</a:t>
            </a:r>
          </a:p>
          <a:p>
            <a:pPr>
              <a:lnSpc>
                <a:spcPct val="150000"/>
              </a:lnSpc>
            </a:pPr>
            <a:r>
              <a:rPr lang="en-US" sz="1600" b="0" i="0" u="none" kern="1200" dirty="0" smtClean="0">
                <a:solidFill>
                  <a:schemeClr val="bg1"/>
                </a:solidFill>
                <a:effectLst/>
                <a:latin typeface="+mn-lt"/>
                <a:ea typeface="+mn-ea"/>
                <a:cs typeface="+mn-cs"/>
              </a:rPr>
              <a:t>(0)151 350 6200</a:t>
            </a:r>
            <a:r>
              <a:rPr lang="en-US" sz="1600" b="0" i="0" u="none" kern="1200" baseline="0" dirty="0" smtClean="0">
                <a:solidFill>
                  <a:schemeClr val="bg1"/>
                </a:solidFill>
                <a:effectLst/>
                <a:latin typeface="+mn-lt"/>
                <a:ea typeface="+mn-ea"/>
                <a:cs typeface="+mn-cs"/>
              </a:rPr>
              <a:t> </a:t>
            </a:r>
            <a:r>
              <a:rPr lang="en-US" sz="1600" b="0" i="0" u="none" kern="1200" baseline="0" dirty="0" smtClean="0">
                <a:solidFill>
                  <a:schemeClr val="accent1"/>
                </a:solidFill>
                <a:effectLst/>
                <a:latin typeface="+mn-lt"/>
                <a:ea typeface="+mn-ea"/>
                <a:cs typeface="+mn-cs"/>
              </a:rPr>
              <a:t> </a:t>
            </a:r>
            <a:r>
              <a:rPr lang="en-US" sz="1600" b="0" i="0" u="none" kern="1200" dirty="0" smtClean="0">
                <a:solidFill>
                  <a:schemeClr val="accent1"/>
                </a:solidFill>
                <a:effectLst/>
                <a:latin typeface="+mn-lt"/>
                <a:ea typeface="+mn-ea"/>
                <a:cs typeface="+mn-cs"/>
              </a:rPr>
              <a:t>|</a:t>
            </a:r>
            <a:r>
              <a:rPr lang="en-US" sz="1600" b="0" i="0" u="none" kern="1200" baseline="0" dirty="0" smtClean="0">
                <a:solidFill>
                  <a:schemeClr val="accent1"/>
                </a:solidFill>
                <a:effectLst/>
                <a:latin typeface="+mn-lt"/>
                <a:ea typeface="+mn-ea"/>
                <a:cs typeface="+mn-cs"/>
              </a:rPr>
              <a:t>  </a:t>
            </a:r>
            <a:r>
              <a:rPr lang="en-US" sz="1600" b="0" i="0" u="none" kern="1200" dirty="0" smtClean="0">
                <a:solidFill>
                  <a:schemeClr val="bg1"/>
                </a:solidFill>
                <a:effectLst/>
                <a:latin typeface="+mn-lt"/>
                <a:ea typeface="+mn-ea"/>
                <a:cs typeface="+mn-cs"/>
              </a:rPr>
              <a:t>info@bsac.com</a:t>
            </a:r>
            <a:endParaRPr lang="en-US" sz="1600" b="0" u="none" dirty="0">
              <a:solidFill>
                <a:schemeClr val="bg1"/>
              </a:solidFill>
            </a:endParaRPr>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Keep in touch with background image">
    <p:spTree>
      <p:nvGrpSpPr>
        <p:cNvPr id="1" name=""/>
        <p:cNvGrpSpPr/>
        <p:nvPr/>
      </p:nvGrpSpPr>
      <p:grpSpPr>
        <a:xfrm>
          <a:off x="0" y="0"/>
          <a:ext cx="0" cy="0"/>
          <a:chOff x="0" y="0"/>
          <a:chExt cx="0" cy="0"/>
        </a:xfrm>
      </p:grpSpPr>
      <p:sp>
        <p:nvSpPr>
          <p:cNvPr id="8" name="Rectangle 7"/>
          <p:cNvSpPr/>
          <p:nvPr userDrawn="1"/>
        </p:nvSpPr>
        <p:spPr>
          <a:xfrm>
            <a:off x="-290945" y="-207818"/>
            <a:ext cx="9725890" cy="730750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2378" y="5533365"/>
            <a:ext cx="1595824" cy="975985"/>
          </a:xfrm>
          <a:prstGeom prst="rect">
            <a:avLst/>
          </a:prstGeom>
        </p:spPr>
      </p:pic>
      <p:sp>
        <p:nvSpPr>
          <p:cNvPr id="14" name="TextBox 13"/>
          <p:cNvSpPr txBox="1"/>
          <p:nvPr userDrawn="1"/>
        </p:nvSpPr>
        <p:spPr>
          <a:xfrm>
            <a:off x="-1260762" y="1325710"/>
            <a:ext cx="184666" cy="369332"/>
          </a:xfrm>
          <a:prstGeom prst="rect">
            <a:avLst/>
          </a:prstGeom>
          <a:noFill/>
        </p:spPr>
        <p:txBody>
          <a:bodyPr wrap="none" rtlCol="0">
            <a:spAutoFit/>
          </a:bodyPr>
          <a:lstStyle/>
          <a:p>
            <a:endParaRPr lang="en-US" dirty="0"/>
          </a:p>
        </p:txBody>
      </p:sp>
      <p:sp>
        <p:nvSpPr>
          <p:cNvPr id="2" name="TextBox 1"/>
          <p:cNvSpPr txBox="1"/>
          <p:nvPr userDrawn="1"/>
        </p:nvSpPr>
        <p:spPr>
          <a:xfrm>
            <a:off x="350584" y="2688060"/>
            <a:ext cx="6020629" cy="712210"/>
          </a:xfrm>
          <a:prstGeom prst="rect">
            <a:avLst/>
          </a:prstGeom>
          <a:noFill/>
        </p:spPr>
        <p:txBody>
          <a:bodyPr wrap="square" rtlCol="0">
            <a:spAutoFit/>
          </a:bodyPr>
          <a:lstStyle/>
          <a:p>
            <a:r>
              <a:rPr lang="en-US" sz="5000" b="0" dirty="0" smtClean="0">
                <a:solidFill>
                  <a:schemeClr val="bg1"/>
                </a:solidFill>
              </a:rPr>
              <a:t>Keep in</a:t>
            </a:r>
            <a:r>
              <a:rPr lang="en-US" sz="5000" b="0" baseline="0" dirty="0" smtClean="0">
                <a:solidFill>
                  <a:schemeClr val="bg1"/>
                </a:solidFill>
              </a:rPr>
              <a:t> touch</a:t>
            </a:r>
            <a:endParaRPr lang="en-US" sz="5000" b="0" dirty="0">
              <a:solidFill>
                <a:schemeClr val="bg1"/>
              </a:solidFill>
            </a:endParaRPr>
          </a:p>
        </p:txBody>
      </p:sp>
      <p:sp>
        <p:nvSpPr>
          <p:cNvPr id="9" name="TextBox 8"/>
          <p:cNvSpPr txBox="1"/>
          <p:nvPr userDrawn="1"/>
        </p:nvSpPr>
        <p:spPr>
          <a:xfrm>
            <a:off x="384450" y="3519333"/>
            <a:ext cx="7346386" cy="1477328"/>
          </a:xfrm>
          <a:prstGeom prst="rect">
            <a:avLst/>
          </a:prstGeom>
          <a:noFill/>
        </p:spPr>
        <p:txBody>
          <a:bodyPr wrap="square" rtlCol="0">
            <a:spAutoFit/>
          </a:bodyPr>
          <a:lstStyle/>
          <a:p>
            <a:pPr>
              <a:lnSpc>
                <a:spcPct val="150000"/>
              </a:lnSpc>
            </a:pPr>
            <a:r>
              <a:rPr lang="en-US" sz="2000" b="0" i="0" u="none" kern="1200" dirty="0" err="1" smtClean="0">
                <a:solidFill>
                  <a:schemeClr val="bg1"/>
                </a:solidFill>
                <a:effectLst/>
                <a:latin typeface="+mn-lt"/>
                <a:ea typeface="+mn-ea"/>
                <a:cs typeface="+mn-cs"/>
              </a:rPr>
              <a:t>bsac.com</a:t>
            </a:r>
            <a:r>
              <a:rPr lang="en-US" sz="2000" b="0" i="0" u="none" kern="1200" dirty="0" smtClean="0">
                <a:solidFill>
                  <a:schemeClr val="bg1"/>
                </a:solidFill>
                <a:effectLst/>
                <a:latin typeface="+mn-lt"/>
                <a:ea typeface="+mn-ea"/>
                <a:cs typeface="+mn-cs"/>
              </a:rPr>
              <a:t/>
            </a:r>
            <a:br>
              <a:rPr lang="en-US" sz="2000" b="0" i="0" u="none" kern="1200" dirty="0" smtClean="0">
                <a:solidFill>
                  <a:schemeClr val="bg1"/>
                </a:solidFill>
                <a:effectLst/>
                <a:latin typeface="+mn-lt"/>
                <a:ea typeface="+mn-ea"/>
                <a:cs typeface="+mn-cs"/>
              </a:rPr>
            </a:br>
            <a:r>
              <a:rPr lang="en-US" sz="2000" b="0" i="0" u="none" kern="1200" dirty="0" err="1" smtClean="0">
                <a:solidFill>
                  <a:schemeClr val="bg1"/>
                </a:solidFill>
                <a:effectLst/>
                <a:latin typeface="+mn-lt"/>
                <a:ea typeface="+mn-ea"/>
                <a:cs typeface="+mn-cs"/>
              </a:rPr>
              <a:t>facebook</a:t>
            </a:r>
            <a:r>
              <a:rPr lang="en-US" sz="2000" b="0" i="0" u="none" kern="1200" dirty="0" smtClean="0">
                <a:solidFill>
                  <a:schemeClr val="bg1"/>
                </a:solidFill>
                <a:effectLst/>
                <a:latin typeface="+mn-lt"/>
                <a:ea typeface="+mn-ea"/>
                <a:cs typeface="+mn-cs"/>
              </a:rPr>
              <a:t>/</a:t>
            </a:r>
            <a:r>
              <a:rPr lang="en-US" sz="2000" b="0" i="0" u="none" kern="1200" dirty="0" err="1" smtClean="0">
                <a:solidFill>
                  <a:schemeClr val="bg1"/>
                </a:solidFill>
                <a:effectLst/>
                <a:latin typeface="+mn-lt"/>
                <a:ea typeface="+mn-ea"/>
                <a:cs typeface="+mn-cs"/>
              </a:rPr>
              <a:t>britishsubaquaclub</a:t>
            </a:r>
            <a:r>
              <a:rPr lang="en-US" sz="2000" b="0" i="0" u="none" kern="1200" baseline="0" dirty="0" smtClean="0">
                <a:solidFill>
                  <a:schemeClr val="bg1"/>
                </a:solidFill>
                <a:effectLst/>
                <a:latin typeface="+mn-lt"/>
                <a:ea typeface="+mn-ea"/>
                <a:cs typeface="+mn-cs"/>
              </a:rPr>
              <a:t> </a:t>
            </a:r>
            <a:r>
              <a:rPr lang="en-US" sz="2000" b="0" i="0" u="none" kern="1200" baseline="0" dirty="0" smtClean="0">
                <a:solidFill>
                  <a:schemeClr val="accent1"/>
                </a:solidFill>
                <a:effectLst/>
                <a:latin typeface="+mn-lt"/>
                <a:ea typeface="+mn-ea"/>
                <a:cs typeface="+mn-cs"/>
              </a:rPr>
              <a:t> </a:t>
            </a:r>
            <a:r>
              <a:rPr lang="en-US" sz="2000" b="0" i="0" u="none" kern="1200" dirty="0" smtClean="0">
                <a:solidFill>
                  <a:schemeClr val="accent1"/>
                </a:solidFill>
                <a:effectLst/>
                <a:latin typeface="+mn-lt"/>
                <a:ea typeface="+mn-ea"/>
                <a:cs typeface="+mn-cs"/>
              </a:rPr>
              <a:t>|  </a:t>
            </a:r>
            <a:r>
              <a:rPr lang="en-US" sz="2000" b="0" i="0" u="none" kern="1200" dirty="0" smtClean="0">
                <a:solidFill>
                  <a:schemeClr val="bg1"/>
                </a:solidFill>
                <a:effectLst/>
                <a:latin typeface="+mn-lt"/>
                <a:ea typeface="+mn-ea"/>
                <a:cs typeface="+mn-cs"/>
              </a:rPr>
              <a:t>twitter.com/bsacdivers</a:t>
            </a:r>
          </a:p>
          <a:p>
            <a:pPr>
              <a:lnSpc>
                <a:spcPct val="150000"/>
              </a:lnSpc>
            </a:pPr>
            <a:r>
              <a:rPr lang="en-US" sz="2000" b="0" i="0" u="none" kern="1200" dirty="0" smtClean="0">
                <a:solidFill>
                  <a:schemeClr val="bg1"/>
                </a:solidFill>
                <a:effectLst/>
                <a:latin typeface="+mn-lt"/>
                <a:ea typeface="+mn-ea"/>
                <a:cs typeface="+mn-cs"/>
              </a:rPr>
              <a:t>(0)151 350 6200</a:t>
            </a:r>
            <a:r>
              <a:rPr lang="en-US" sz="2000" b="0" i="0" u="none" kern="1200" baseline="0" dirty="0" smtClean="0">
                <a:solidFill>
                  <a:schemeClr val="bg1"/>
                </a:solidFill>
                <a:effectLst/>
                <a:latin typeface="+mn-lt"/>
                <a:ea typeface="+mn-ea"/>
                <a:cs typeface="+mn-cs"/>
              </a:rPr>
              <a:t> </a:t>
            </a:r>
            <a:r>
              <a:rPr lang="en-US" sz="2000" b="0" i="0" u="none" kern="1200" baseline="0" dirty="0" smtClean="0">
                <a:solidFill>
                  <a:schemeClr val="accent1"/>
                </a:solidFill>
                <a:effectLst/>
                <a:latin typeface="+mn-lt"/>
                <a:ea typeface="+mn-ea"/>
                <a:cs typeface="+mn-cs"/>
              </a:rPr>
              <a:t> </a:t>
            </a:r>
            <a:r>
              <a:rPr lang="en-US" sz="2000" b="0" i="0" u="none" kern="1200" dirty="0" smtClean="0">
                <a:solidFill>
                  <a:schemeClr val="accent1"/>
                </a:solidFill>
                <a:effectLst/>
                <a:latin typeface="+mn-lt"/>
                <a:ea typeface="+mn-ea"/>
                <a:cs typeface="+mn-cs"/>
              </a:rPr>
              <a:t>|</a:t>
            </a:r>
            <a:r>
              <a:rPr lang="en-US" sz="2000" b="0" i="0" u="none" kern="1200" baseline="0" dirty="0" smtClean="0">
                <a:solidFill>
                  <a:schemeClr val="accent1"/>
                </a:solidFill>
                <a:effectLst/>
                <a:latin typeface="+mn-lt"/>
                <a:ea typeface="+mn-ea"/>
                <a:cs typeface="+mn-cs"/>
              </a:rPr>
              <a:t>  </a:t>
            </a:r>
            <a:r>
              <a:rPr lang="en-US" sz="2000" b="0" i="0" u="none" kern="1200" dirty="0" smtClean="0">
                <a:solidFill>
                  <a:schemeClr val="bg1"/>
                </a:solidFill>
                <a:effectLst/>
                <a:latin typeface="+mn-lt"/>
                <a:ea typeface="+mn-ea"/>
                <a:cs typeface="+mn-cs"/>
              </a:rPr>
              <a:t>info@bsac.com</a:t>
            </a:r>
            <a:endParaRPr lang="en-US" sz="2000" b="0" u="none" dirty="0">
              <a:solidFill>
                <a:schemeClr val="bg1"/>
              </a:solidFill>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05978" y="-1753559"/>
            <a:ext cx="18640034" cy="11282380"/>
          </a:xfrm>
          <a:prstGeom prst="rect">
            <a:avLst/>
          </a:prstGeom>
        </p:spPr>
      </p:pic>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1833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1833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DFC8EB3-0075-47A6-BE85-6CA906CCB73A}" type="datetimeFigureOut">
              <a:rPr lang="en-GB" smtClean="0"/>
              <a:t>16/12/2017</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80BF203-704A-408A-9C66-3BDBC2FAA1D7}" type="slidenum">
              <a:rPr lang="en-GB" smtClean="0"/>
              <a:t>‹#›</a:t>
            </a:fld>
            <a:endParaRPr lang="en-GB"/>
          </a:p>
        </p:txBody>
      </p:sp>
    </p:spTree>
    <p:extLst>
      <p:ext uri="{BB962C8B-B14F-4D97-AF65-F5344CB8AC3E}">
        <p14:creationId xmlns:p14="http://schemas.microsoft.com/office/powerpoint/2010/main" val="196001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lternative or breaker page">
    <p:bg>
      <p:bgRef idx="1001">
        <a:schemeClr val="bg2"/>
      </p:bgRef>
    </p:bg>
    <p:spTree>
      <p:nvGrpSpPr>
        <p:cNvPr id="1" name=""/>
        <p:cNvGrpSpPr/>
        <p:nvPr/>
      </p:nvGrpSpPr>
      <p:grpSpPr>
        <a:xfrm>
          <a:off x="0" y="0"/>
          <a:ext cx="0" cy="0"/>
          <a:chOff x="0" y="0"/>
          <a:chExt cx="0" cy="0"/>
        </a:xfrm>
      </p:grpSpPr>
      <p:sp>
        <p:nvSpPr>
          <p:cNvPr id="16" name="Rectangle 15"/>
          <p:cNvSpPr/>
          <p:nvPr userDrawn="1"/>
        </p:nvSpPr>
        <p:spPr>
          <a:xfrm>
            <a:off x="-166255" y="-207818"/>
            <a:ext cx="9475862" cy="7317322"/>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2378" y="5516432"/>
            <a:ext cx="1595824" cy="975985"/>
          </a:xfrm>
          <a:prstGeom prst="rect">
            <a:avLst/>
          </a:prstGeom>
        </p:spPr>
      </p:pic>
      <p:sp>
        <p:nvSpPr>
          <p:cNvPr id="3" name="Subtitle 2"/>
          <p:cNvSpPr>
            <a:spLocks noGrp="1"/>
          </p:cNvSpPr>
          <p:nvPr>
            <p:ph type="subTitle" idx="1" hasCustomPrompt="1"/>
          </p:nvPr>
        </p:nvSpPr>
        <p:spPr>
          <a:xfrm>
            <a:off x="470319" y="4795509"/>
            <a:ext cx="4101357" cy="553998"/>
          </a:xfrm>
        </p:spPr>
        <p:txBody>
          <a:bodyPr anchor="t">
            <a:spAutoFit/>
          </a:bodyPr>
          <a:lstStyle>
            <a:lvl1pPr marL="0" indent="0" algn="l">
              <a:buNone/>
              <a:defRPr sz="3000" b="0" baseline="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Date / subtitle text here</a:t>
            </a:r>
            <a:endParaRPr lang="en-GB" dirty="0"/>
          </a:p>
        </p:txBody>
      </p:sp>
      <p:sp>
        <p:nvSpPr>
          <p:cNvPr id="14" name="TextBox 13"/>
          <p:cNvSpPr txBox="1"/>
          <p:nvPr userDrawn="1"/>
        </p:nvSpPr>
        <p:spPr>
          <a:xfrm>
            <a:off x="-1260762" y="1325710"/>
            <a:ext cx="184666" cy="369332"/>
          </a:xfrm>
          <a:prstGeom prst="rect">
            <a:avLst/>
          </a:prstGeom>
          <a:noFill/>
        </p:spPr>
        <p:txBody>
          <a:bodyPr wrap="none" rtlCol="0">
            <a:spAutoFit/>
          </a:bodyPr>
          <a:lstStyle/>
          <a:p>
            <a:endParaRPr lang="en-US" dirty="0"/>
          </a:p>
        </p:txBody>
      </p:sp>
      <p:sp>
        <p:nvSpPr>
          <p:cNvPr id="24" name="Title 23"/>
          <p:cNvSpPr>
            <a:spLocks noGrp="1"/>
          </p:cNvSpPr>
          <p:nvPr>
            <p:ph type="title" hasCustomPrompt="1"/>
          </p:nvPr>
        </p:nvSpPr>
        <p:spPr>
          <a:xfrm>
            <a:off x="470320" y="2558473"/>
            <a:ext cx="6150614" cy="2169825"/>
          </a:xfrm>
        </p:spPr>
        <p:txBody>
          <a:bodyPr wrap="square" anchor="b">
            <a:spAutoFit/>
          </a:bodyPr>
          <a:lstStyle>
            <a:lvl1pPr algn="l">
              <a:lnSpc>
                <a:spcPct val="90000"/>
              </a:lnSpc>
              <a:defRPr sz="5000" b="0" baseline="0">
                <a:solidFill>
                  <a:srgbClr val="FFFFFF"/>
                </a:solidFill>
              </a:defRPr>
            </a:lvl1pPr>
          </a:lstStyle>
          <a:p>
            <a:r>
              <a:rPr lang="en-GB" dirty="0" smtClean="0"/>
              <a:t>Alternative cover page or breaker page title</a:t>
            </a:r>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05978" y="-1753559"/>
            <a:ext cx="18640034" cy="11282380"/>
          </a:xfrm>
          <a:prstGeom prst="rect">
            <a:avLst/>
          </a:prstGeom>
        </p:spPr>
      </p:pic>
    </p:spTree>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36933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DFC8EB3-0075-47A6-BE85-6CA906CCB73A}" type="datetimeFigureOut">
              <a:rPr lang="en-GB" smtClean="0"/>
              <a:t>16/12/2017</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80BF203-704A-408A-9C66-3BDBC2FAA1D7}" type="slidenum">
              <a:rPr lang="en-GB" smtClean="0"/>
              <a:t>‹#›</a:t>
            </a:fld>
            <a:endParaRPr lang="en-GB"/>
          </a:p>
        </p:txBody>
      </p:sp>
    </p:spTree>
    <p:extLst>
      <p:ext uri="{BB962C8B-B14F-4D97-AF65-F5344CB8AC3E}">
        <p14:creationId xmlns:p14="http://schemas.microsoft.com/office/powerpoint/2010/main" val="140889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DFC8EB3-0075-47A6-BE85-6CA906CCB73A}" type="datetimeFigureOut">
              <a:rPr lang="en-GB" smtClean="0"/>
              <a:t>16/12/2017</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80BF203-704A-408A-9C66-3BDBC2FAA1D7}" type="slidenum">
              <a:rPr lang="en-GB" smtClean="0"/>
              <a:t>‹#›</a:t>
            </a:fld>
            <a:endParaRPr lang="en-GB"/>
          </a:p>
        </p:txBody>
      </p:sp>
    </p:spTree>
    <p:extLst>
      <p:ext uri="{BB962C8B-B14F-4D97-AF65-F5344CB8AC3E}">
        <p14:creationId xmlns:p14="http://schemas.microsoft.com/office/powerpoint/2010/main" val="20293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ntent">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5644334" y="0"/>
            <a:ext cx="3508375" cy="6858000"/>
          </a:xfrm>
          <a:solidFill>
            <a:schemeClr val="bg2"/>
          </a:solidFill>
        </p:spPr>
        <p:txBody>
          <a:bodyPr anchor="ctr"/>
          <a:lstStyle>
            <a:lvl1pPr algn="ctr">
              <a:defRPr>
                <a:solidFill>
                  <a:srgbClr val="FFFFFF"/>
                </a:solidFill>
              </a:defRPr>
            </a:lvl1pPr>
          </a:lstStyle>
          <a:p>
            <a:r>
              <a:rPr lang="en-US" dirty="0"/>
              <a:t>Click box and paste image</a:t>
            </a:r>
            <a:br>
              <a:rPr lang="en-US" dirty="0"/>
            </a:br>
            <a:r>
              <a:rPr lang="en-US" dirty="0"/>
              <a:t>(paste logo from master </a:t>
            </a:r>
            <a:br>
              <a:rPr lang="en-US" dirty="0"/>
            </a:br>
            <a:r>
              <a:rPr lang="en-US" dirty="0"/>
              <a:t>into bottom right hand </a:t>
            </a:r>
            <a:br>
              <a:rPr lang="en-US" dirty="0"/>
            </a:br>
            <a:r>
              <a:rPr lang="en-US" dirty="0"/>
              <a:t>corner afterwards)</a:t>
            </a:r>
          </a:p>
        </p:txBody>
      </p:sp>
      <p:sp>
        <p:nvSpPr>
          <p:cNvPr id="2" name="Title 1"/>
          <p:cNvSpPr>
            <a:spLocks noGrp="1"/>
          </p:cNvSpPr>
          <p:nvPr>
            <p:ph type="title"/>
          </p:nvPr>
        </p:nvSpPr>
        <p:spPr>
          <a:xfrm>
            <a:off x="457200" y="893686"/>
            <a:ext cx="4947390" cy="938719"/>
          </a:xfrm>
        </p:spPr>
        <p:txBody>
          <a:bodyPr>
            <a:spAutoFit/>
          </a:bodyPr>
          <a:lstStyle/>
          <a:p>
            <a:r>
              <a:rPr lang="en-US" dirty="0" smtClean="0"/>
              <a:t>Click to edit Master title style</a:t>
            </a:r>
            <a:endParaRPr lang="en-US" dirty="0"/>
          </a:p>
        </p:txBody>
      </p:sp>
      <p:sp>
        <p:nvSpPr>
          <p:cNvPr id="5" name="Content Placeholder 11"/>
          <p:cNvSpPr>
            <a:spLocks noGrp="1"/>
          </p:cNvSpPr>
          <p:nvPr>
            <p:ph sz="quarter" idx="11"/>
          </p:nvPr>
        </p:nvSpPr>
        <p:spPr>
          <a:xfrm>
            <a:off x="457200" y="1677988"/>
            <a:ext cx="4947390" cy="1833835"/>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26900986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itle 8"/>
          <p:cNvSpPr>
            <a:spLocks noGrp="1"/>
          </p:cNvSpPr>
          <p:nvPr>
            <p:ph type="title"/>
          </p:nvPr>
        </p:nvSpPr>
        <p:spPr>
          <a:xfrm>
            <a:off x="457200" y="893686"/>
            <a:ext cx="8229600" cy="515526"/>
          </a:xfrm>
        </p:spPr>
        <p:txBody>
          <a:bodyPr>
            <a:spAutoFit/>
          </a:bodyPr>
          <a:lstStyle/>
          <a:p>
            <a:r>
              <a:rPr lang="en-US" smtClean="0"/>
              <a:t>Click to edit Master title style</a:t>
            </a:r>
            <a:endParaRPr lang="en-US"/>
          </a:p>
        </p:txBody>
      </p:sp>
      <p:sp>
        <p:nvSpPr>
          <p:cNvPr id="12" name="Content Placeholder 11"/>
          <p:cNvSpPr>
            <a:spLocks noGrp="1"/>
          </p:cNvSpPr>
          <p:nvPr>
            <p:ph sz="quarter" idx="11"/>
          </p:nvPr>
        </p:nvSpPr>
        <p:spPr>
          <a:xfrm>
            <a:off x="457200" y="1677988"/>
            <a:ext cx="8229600"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16647073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2 column">
    <p:spTree>
      <p:nvGrpSpPr>
        <p:cNvPr id="1" name=""/>
        <p:cNvGrpSpPr/>
        <p:nvPr/>
      </p:nvGrpSpPr>
      <p:grpSpPr>
        <a:xfrm>
          <a:off x="0" y="0"/>
          <a:ext cx="0" cy="0"/>
          <a:chOff x="0" y="0"/>
          <a:chExt cx="0" cy="0"/>
        </a:xfrm>
      </p:grpSpPr>
      <p:sp>
        <p:nvSpPr>
          <p:cNvPr id="9" name="Title 8"/>
          <p:cNvSpPr>
            <a:spLocks noGrp="1"/>
          </p:cNvSpPr>
          <p:nvPr>
            <p:ph type="title"/>
          </p:nvPr>
        </p:nvSpPr>
        <p:spPr>
          <a:xfrm>
            <a:off x="457200" y="893686"/>
            <a:ext cx="8229600" cy="515526"/>
          </a:xfrm>
        </p:spPr>
        <p:txBody>
          <a:bodyPr>
            <a:spAutoFit/>
          </a:bodyPr>
          <a:lstStyle/>
          <a:p>
            <a:r>
              <a:rPr lang="en-US" smtClean="0"/>
              <a:t>Click to edit Master title style</a:t>
            </a:r>
            <a:endParaRPr lang="en-US"/>
          </a:p>
        </p:txBody>
      </p:sp>
      <p:sp>
        <p:nvSpPr>
          <p:cNvPr id="12" name="Content Placeholder 11"/>
          <p:cNvSpPr>
            <a:spLocks noGrp="1"/>
          </p:cNvSpPr>
          <p:nvPr>
            <p:ph sz="quarter" idx="11"/>
          </p:nvPr>
        </p:nvSpPr>
        <p:spPr>
          <a:xfrm>
            <a:off x="457200" y="1677988"/>
            <a:ext cx="3916392"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11"/>
          <p:cNvSpPr>
            <a:spLocks noGrp="1"/>
          </p:cNvSpPr>
          <p:nvPr>
            <p:ph sz="quarter" idx="12"/>
          </p:nvPr>
        </p:nvSpPr>
        <p:spPr>
          <a:xfrm>
            <a:off x="4744528" y="1677988"/>
            <a:ext cx="3942272"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4857193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7" name="Title 1"/>
          <p:cNvSpPr>
            <a:spLocks noGrp="1"/>
          </p:cNvSpPr>
          <p:nvPr>
            <p:ph type="title"/>
          </p:nvPr>
        </p:nvSpPr>
        <p:spPr>
          <a:xfrm>
            <a:off x="457199" y="893686"/>
            <a:ext cx="5271249" cy="515526"/>
          </a:xfrm>
        </p:spPr>
        <p:txBody>
          <a:bodyPr>
            <a:spAutoFit/>
          </a:bodyPr>
          <a:lstStyle/>
          <a:p>
            <a:r>
              <a:rPr lang="en-US" smtClean="0"/>
              <a:t>Click to edit Master title style</a:t>
            </a:r>
            <a:endParaRPr lang="en-US" dirty="0"/>
          </a:p>
        </p:txBody>
      </p:sp>
      <p:sp>
        <p:nvSpPr>
          <p:cNvPr id="8" name="Content Placeholder 11"/>
          <p:cNvSpPr>
            <a:spLocks noGrp="1"/>
          </p:cNvSpPr>
          <p:nvPr>
            <p:ph sz="quarter" idx="11"/>
          </p:nvPr>
        </p:nvSpPr>
        <p:spPr>
          <a:xfrm>
            <a:off x="457200" y="1677988"/>
            <a:ext cx="5271248"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sz="quarter" idx="13" hasCustomPrompt="1"/>
          </p:nvPr>
        </p:nvSpPr>
        <p:spPr>
          <a:xfrm>
            <a:off x="5958108" y="893686"/>
            <a:ext cx="3186113" cy="4684183"/>
          </a:xfrm>
          <a:solidFill>
            <a:srgbClr val="E1E1E0"/>
          </a:solidFill>
        </p:spPr>
        <p:txBody>
          <a:bodyPr anchor="ctr"/>
          <a:lstStyle>
            <a:lvl1pPr algn="ctr">
              <a:defRPr>
                <a:solidFill>
                  <a:srgbClr val="FFFFFF"/>
                </a:solidFill>
              </a:defRPr>
            </a:lvl1pPr>
          </a:lstStyle>
          <a:p>
            <a:r>
              <a:rPr lang="en-US" dirty="0"/>
              <a:t>Insert image</a:t>
            </a:r>
          </a:p>
        </p:txBody>
      </p:sp>
      <p:sp>
        <p:nvSpPr>
          <p:cNvPr id="6"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9688363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7" name="Title 1"/>
          <p:cNvSpPr>
            <a:spLocks noGrp="1"/>
          </p:cNvSpPr>
          <p:nvPr>
            <p:ph type="title"/>
          </p:nvPr>
        </p:nvSpPr>
        <p:spPr>
          <a:xfrm>
            <a:off x="457200" y="893686"/>
            <a:ext cx="5253318" cy="515526"/>
          </a:xfrm>
        </p:spPr>
        <p:txBody>
          <a:bodyPr>
            <a:spAutoFit/>
          </a:bodyPr>
          <a:lstStyle/>
          <a:p>
            <a:r>
              <a:rPr lang="en-US" smtClean="0"/>
              <a:t>Click to edit Master title style</a:t>
            </a:r>
            <a:endParaRPr lang="en-US" dirty="0"/>
          </a:p>
        </p:txBody>
      </p:sp>
      <p:sp>
        <p:nvSpPr>
          <p:cNvPr id="8" name="Content Placeholder 11"/>
          <p:cNvSpPr>
            <a:spLocks noGrp="1"/>
          </p:cNvSpPr>
          <p:nvPr>
            <p:ph sz="quarter" idx="11"/>
          </p:nvPr>
        </p:nvSpPr>
        <p:spPr>
          <a:xfrm>
            <a:off x="457200" y="1677988"/>
            <a:ext cx="5253318"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hasCustomPrompt="1"/>
          </p:nvPr>
        </p:nvSpPr>
        <p:spPr>
          <a:xfrm>
            <a:off x="5958101" y="893763"/>
            <a:ext cx="3186113" cy="2397335"/>
          </a:xfrm>
          <a:solidFill>
            <a:srgbClr val="E1E1E0"/>
          </a:solidFill>
        </p:spPr>
        <p:txBody>
          <a:bodyPr anchor="ctr"/>
          <a:lstStyle>
            <a:lvl1pPr algn="ctr">
              <a:defRPr>
                <a:solidFill>
                  <a:srgbClr val="FFFFFF"/>
                </a:solidFill>
              </a:defRPr>
            </a:lvl1pPr>
          </a:lstStyle>
          <a:p>
            <a:r>
              <a:rPr lang="en-US" dirty="0"/>
              <a:t>Insert image</a:t>
            </a:r>
          </a:p>
        </p:txBody>
      </p:sp>
      <p:sp>
        <p:nvSpPr>
          <p:cNvPr id="15" name="Picture Placeholder 2"/>
          <p:cNvSpPr>
            <a:spLocks noGrp="1"/>
          </p:cNvSpPr>
          <p:nvPr>
            <p:ph type="pic" sz="quarter" idx="13" hasCustomPrompt="1"/>
          </p:nvPr>
        </p:nvSpPr>
        <p:spPr>
          <a:xfrm>
            <a:off x="5958101" y="3430588"/>
            <a:ext cx="3186113" cy="2397335"/>
          </a:xfrm>
          <a:solidFill>
            <a:srgbClr val="E1E1E0"/>
          </a:solidFill>
        </p:spPr>
        <p:txBody>
          <a:bodyPr anchor="ctr"/>
          <a:lstStyle>
            <a:lvl1pPr algn="ctr">
              <a:defRPr>
                <a:solidFill>
                  <a:srgbClr val="FFFFFF"/>
                </a:solidFill>
              </a:defRPr>
            </a:lvl1pPr>
          </a:lstStyle>
          <a:p>
            <a:r>
              <a:rPr lang="en-US" dirty="0"/>
              <a:t>Insert image</a:t>
            </a:r>
          </a:p>
        </p:txBody>
      </p:sp>
      <p:sp>
        <p:nvSpPr>
          <p:cNvPr id="9"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17140172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7" name="Title 1"/>
          <p:cNvSpPr>
            <a:spLocks noGrp="1"/>
          </p:cNvSpPr>
          <p:nvPr>
            <p:ph type="title"/>
          </p:nvPr>
        </p:nvSpPr>
        <p:spPr>
          <a:xfrm>
            <a:off x="457200" y="893686"/>
            <a:ext cx="5253318" cy="515526"/>
          </a:xfrm>
        </p:spPr>
        <p:txBody>
          <a:bodyPr>
            <a:spAutoFit/>
          </a:bodyPr>
          <a:lstStyle/>
          <a:p>
            <a:r>
              <a:rPr lang="en-US" smtClean="0"/>
              <a:t>Click to edit Master title style</a:t>
            </a:r>
            <a:endParaRPr lang="en-US" dirty="0"/>
          </a:p>
        </p:txBody>
      </p:sp>
      <p:sp>
        <p:nvSpPr>
          <p:cNvPr id="8" name="Content Placeholder 11"/>
          <p:cNvSpPr>
            <a:spLocks noGrp="1"/>
          </p:cNvSpPr>
          <p:nvPr>
            <p:ph sz="quarter" idx="11"/>
          </p:nvPr>
        </p:nvSpPr>
        <p:spPr>
          <a:xfrm>
            <a:off x="457200" y="1677988"/>
            <a:ext cx="5253318"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hasCustomPrompt="1"/>
          </p:nvPr>
        </p:nvSpPr>
        <p:spPr>
          <a:xfrm>
            <a:off x="5958101" y="727626"/>
            <a:ext cx="3186113" cy="1617416"/>
          </a:xfrm>
          <a:solidFill>
            <a:srgbClr val="E1E1E0"/>
          </a:solidFill>
        </p:spPr>
        <p:txBody>
          <a:bodyPr anchor="ctr"/>
          <a:lstStyle>
            <a:lvl1pPr algn="ctr">
              <a:defRPr>
                <a:solidFill>
                  <a:srgbClr val="FFFFFF"/>
                </a:solidFill>
              </a:defRPr>
            </a:lvl1pPr>
          </a:lstStyle>
          <a:p>
            <a:r>
              <a:rPr lang="en-US" dirty="0"/>
              <a:t>Insert image</a:t>
            </a:r>
          </a:p>
        </p:txBody>
      </p:sp>
      <p:sp>
        <p:nvSpPr>
          <p:cNvPr id="9" name="Picture Placeholder 2"/>
          <p:cNvSpPr>
            <a:spLocks noGrp="1"/>
          </p:cNvSpPr>
          <p:nvPr>
            <p:ph type="pic" sz="quarter" idx="13" hasCustomPrompt="1"/>
          </p:nvPr>
        </p:nvSpPr>
        <p:spPr>
          <a:xfrm>
            <a:off x="5958101" y="2484987"/>
            <a:ext cx="3186113" cy="1617416"/>
          </a:xfrm>
          <a:solidFill>
            <a:srgbClr val="E1E1E0"/>
          </a:solidFill>
        </p:spPr>
        <p:txBody>
          <a:bodyPr anchor="ctr"/>
          <a:lstStyle>
            <a:lvl1pPr algn="ctr">
              <a:defRPr>
                <a:solidFill>
                  <a:srgbClr val="FFFFFF"/>
                </a:solidFill>
              </a:defRPr>
            </a:lvl1pPr>
          </a:lstStyle>
          <a:p>
            <a:r>
              <a:rPr lang="en-US" dirty="0"/>
              <a:t>Insert image</a:t>
            </a:r>
          </a:p>
        </p:txBody>
      </p:sp>
      <p:sp>
        <p:nvSpPr>
          <p:cNvPr id="11" name="Picture Placeholder 2"/>
          <p:cNvSpPr>
            <a:spLocks noGrp="1"/>
          </p:cNvSpPr>
          <p:nvPr>
            <p:ph type="pic" sz="quarter" idx="14" hasCustomPrompt="1"/>
          </p:nvPr>
        </p:nvSpPr>
        <p:spPr>
          <a:xfrm>
            <a:off x="5958101" y="4251405"/>
            <a:ext cx="3186113" cy="1617416"/>
          </a:xfrm>
          <a:solidFill>
            <a:srgbClr val="E1E1E0"/>
          </a:solidFill>
        </p:spPr>
        <p:txBody>
          <a:bodyPr anchor="ctr"/>
          <a:lstStyle>
            <a:lvl1pPr algn="ctr">
              <a:defRPr>
                <a:solidFill>
                  <a:srgbClr val="FFFFFF"/>
                </a:solidFill>
              </a:defRPr>
            </a:lvl1pPr>
          </a:lstStyle>
          <a:p>
            <a:r>
              <a:rPr lang="en-US" dirty="0"/>
              <a:t>Insert image</a:t>
            </a:r>
          </a:p>
        </p:txBody>
      </p:sp>
      <p:sp>
        <p:nvSpPr>
          <p:cNvPr id="12"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8559278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7" name="Title 1"/>
          <p:cNvSpPr>
            <a:spLocks noGrp="1"/>
          </p:cNvSpPr>
          <p:nvPr>
            <p:ph type="title"/>
          </p:nvPr>
        </p:nvSpPr>
        <p:spPr>
          <a:xfrm>
            <a:off x="457200" y="893686"/>
            <a:ext cx="4947390" cy="938719"/>
          </a:xfrm>
        </p:spPr>
        <p:txBody>
          <a:bodyPr>
            <a:spAutoFit/>
          </a:bodyPr>
          <a:lstStyle/>
          <a:p>
            <a:r>
              <a:rPr lang="en-US" smtClean="0"/>
              <a:t>Click to edit Master title style</a:t>
            </a:r>
            <a:endParaRPr lang="en-US" dirty="0"/>
          </a:p>
        </p:txBody>
      </p:sp>
      <p:sp>
        <p:nvSpPr>
          <p:cNvPr id="8" name="Content Placeholder 11"/>
          <p:cNvSpPr>
            <a:spLocks noGrp="1"/>
          </p:cNvSpPr>
          <p:nvPr>
            <p:ph sz="quarter" idx="11"/>
          </p:nvPr>
        </p:nvSpPr>
        <p:spPr>
          <a:xfrm>
            <a:off x="457200" y="1677988"/>
            <a:ext cx="4947390" cy="1833835"/>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5" hasCustomPrompt="1"/>
          </p:nvPr>
        </p:nvSpPr>
        <p:spPr>
          <a:xfrm>
            <a:off x="5635625" y="3430588"/>
            <a:ext cx="1530324" cy="2397335"/>
          </a:xfrm>
          <a:solidFill>
            <a:srgbClr val="E1E1E0"/>
          </a:solidFill>
        </p:spPr>
        <p:txBody>
          <a:bodyPr anchor="ctr"/>
          <a:lstStyle>
            <a:lvl1pPr algn="ctr">
              <a:defRPr>
                <a:solidFill>
                  <a:srgbClr val="FFFFFF"/>
                </a:solidFill>
              </a:defRPr>
            </a:lvl1pPr>
          </a:lstStyle>
          <a:p>
            <a:r>
              <a:rPr lang="en-US" dirty="0"/>
              <a:t>Insert image</a:t>
            </a:r>
          </a:p>
        </p:txBody>
      </p:sp>
      <p:sp>
        <p:nvSpPr>
          <p:cNvPr id="12" name="Picture Placeholder 2"/>
          <p:cNvSpPr>
            <a:spLocks noGrp="1"/>
          </p:cNvSpPr>
          <p:nvPr>
            <p:ph type="pic" sz="quarter" idx="16" hasCustomPrompt="1"/>
          </p:nvPr>
        </p:nvSpPr>
        <p:spPr>
          <a:xfrm>
            <a:off x="7293001" y="3430588"/>
            <a:ext cx="1530324" cy="2397335"/>
          </a:xfrm>
          <a:solidFill>
            <a:srgbClr val="E1E1E0"/>
          </a:solidFill>
        </p:spPr>
        <p:txBody>
          <a:bodyPr anchor="ctr"/>
          <a:lstStyle>
            <a:lvl1pPr algn="ctr">
              <a:defRPr>
                <a:solidFill>
                  <a:srgbClr val="FFFFFF"/>
                </a:solidFill>
              </a:defRPr>
            </a:lvl1pPr>
          </a:lstStyle>
          <a:p>
            <a:r>
              <a:rPr lang="en-US" dirty="0"/>
              <a:t>Insert image</a:t>
            </a:r>
          </a:p>
        </p:txBody>
      </p:sp>
      <p:sp>
        <p:nvSpPr>
          <p:cNvPr id="15" name="Picture Placeholder 2"/>
          <p:cNvSpPr>
            <a:spLocks noGrp="1"/>
          </p:cNvSpPr>
          <p:nvPr>
            <p:ph type="pic" sz="quarter" idx="12" hasCustomPrompt="1"/>
          </p:nvPr>
        </p:nvSpPr>
        <p:spPr>
          <a:xfrm>
            <a:off x="5635624" y="893763"/>
            <a:ext cx="3186113" cy="2397335"/>
          </a:xfrm>
          <a:solidFill>
            <a:srgbClr val="E1E1E0"/>
          </a:solidFill>
        </p:spPr>
        <p:txBody>
          <a:bodyPr anchor="ctr"/>
          <a:lstStyle>
            <a:lvl1pPr algn="ctr">
              <a:defRPr>
                <a:solidFill>
                  <a:srgbClr val="FFFFFF"/>
                </a:solidFill>
              </a:defRPr>
            </a:lvl1pPr>
          </a:lstStyle>
          <a:p>
            <a:r>
              <a:rPr lang="en-US" dirty="0"/>
              <a:t>Insert image</a:t>
            </a:r>
          </a:p>
        </p:txBody>
      </p:sp>
      <p:sp>
        <p:nvSpPr>
          <p:cNvPr id="9" name="Date Placeholder 3"/>
          <p:cNvSpPr txBox="1">
            <a:spLocks/>
          </p:cNvSpPr>
          <p:nvPr userDrawn="1"/>
        </p:nvSpPr>
        <p:spPr>
          <a:xfrm>
            <a:off x="154799" y="6492597"/>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latin typeface="Arial"/>
                <a:cs typeface="Arial"/>
              </a:rPr>
              <a:t>Copyright © BSAC 2017</a:t>
            </a:r>
          </a:p>
        </p:txBody>
      </p:sp>
    </p:spTree>
    <p:extLst>
      <p:ext uri="{BB962C8B-B14F-4D97-AF65-F5344CB8AC3E}">
        <p14:creationId xmlns:p14="http://schemas.microsoft.com/office/powerpoint/2010/main" val="22899137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23"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93686"/>
            <a:ext cx="8229600" cy="64264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26475"/>
            <a:ext cx="8229600" cy="1833835"/>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3"/>
          <p:cNvSpPr txBox="1">
            <a:spLocks/>
          </p:cNvSpPr>
          <p:nvPr/>
        </p:nvSpPr>
        <p:spPr>
          <a:xfrm>
            <a:off x="154799" y="143297"/>
            <a:ext cx="5262551" cy="251997"/>
          </a:xfrm>
          <a:prstGeom prst="rect">
            <a:avLst/>
          </a:prstGeom>
        </p:spPr>
        <p:txBody>
          <a:bodyPr vert="horz" lIns="91440" tIns="45720" rIns="91440" bIns="45720" rtlCol="0" anchor="t"/>
          <a:lstStyle>
            <a:defPPr>
              <a:defRPr lang="en-US"/>
            </a:defPPr>
            <a:lvl1pPr marL="0" algn="l"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en-GB" sz="1250" b="0" i="0" u="none" strike="noStrike" kern="1200" baseline="0" dirty="0" smtClean="0">
                <a:solidFill>
                  <a:schemeClr val="accent2"/>
                </a:solidFill>
                <a:latin typeface="Arial"/>
                <a:ea typeface="+mn-ea"/>
                <a:cs typeface="Arial"/>
              </a:rPr>
              <a:t>BSAC</a:t>
            </a:r>
          </a:p>
        </p:txBody>
      </p:sp>
      <p:sp>
        <p:nvSpPr>
          <p:cNvPr id="8" name="TextBox 7"/>
          <p:cNvSpPr txBox="1"/>
          <p:nvPr/>
        </p:nvSpPr>
        <p:spPr>
          <a:xfrm>
            <a:off x="1617275" y="173591"/>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969615" y="6067596"/>
            <a:ext cx="1034750" cy="632733"/>
          </a:xfrm>
          <a:prstGeom prst="rect">
            <a:avLst/>
          </a:prstGeom>
        </p:spPr>
      </p:pic>
    </p:spTree>
    <p:extLst>
      <p:ext uri="{BB962C8B-B14F-4D97-AF65-F5344CB8AC3E}">
        <p14:creationId xmlns:p14="http://schemas.microsoft.com/office/powerpoint/2010/main" val="3358286319"/>
      </p:ext>
    </p:extLst>
  </p:cSld>
  <p:clrMap bg1="lt1" tx1="dk1" bg2="lt2" tx2="dk2" accent1="accent1" accent2="accent2" accent3="accent3" accent4="accent4" accent5="accent5" accent6="accent6" hlink="hlink" folHlink="folHlink"/>
  <p:sldLayoutIdLst>
    <p:sldLayoutId id="2147483736" r:id="rId1"/>
    <p:sldLayoutId id="2147483752" r:id="rId2"/>
    <p:sldLayoutId id="2147483744" r:id="rId3"/>
    <p:sldLayoutId id="2147483737" r:id="rId4"/>
    <p:sldLayoutId id="2147483746" r:id="rId5"/>
    <p:sldLayoutId id="2147483742" r:id="rId6"/>
    <p:sldLayoutId id="2147483739" r:id="rId7"/>
    <p:sldLayoutId id="2147483751" r:id="rId8"/>
    <p:sldLayoutId id="2147483741" r:id="rId9"/>
    <p:sldLayoutId id="2147483740" r:id="rId10"/>
    <p:sldLayoutId id="2147483745" r:id="rId11"/>
    <p:sldLayoutId id="2147483738" r:id="rId12"/>
    <p:sldLayoutId id="2147483747" r:id="rId13"/>
    <p:sldLayoutId id="2147483748" r:id="rId14"/>
    <p:sldLayoutId id="2147483749" r:id="rId15"/>
    <p:sldLayoutId id="2147483743" r:id="rId16"/>
    <p:sldLayoutId id="2147483754" r:id="rId17"/>
    <p:sldLayoutId id="2147483756" r:id="rId18"/>
    <p:sldLayoutId id="2147483757" r:id="rId19"/>
    <p:sldLayoutId id="2147483758" r:id="rId20"/>
    <p:sldLayoutId id="2147483759" r:id="rId21"/>
  </p:sldLayoutIdLst>
  <p:timing>
    <p:tnLst>
      <p:par>
        <p:cTn id="1" dur="indefinite" restart="never" nodeType="tmRoot"/>
      </p:par>
    </p:tnLst>
  </p:timing>
  <p:hf sldNum="0" hdr="0" ftr="0"/>
  <p:txStyles>
    <p:titleStyle>
      <a:lvl1pPr algn="l" defTabSz="457200" rtl="0" eaLnBrk="1" latinLnBrk="0" hangingPunct="1">
        <a:spcBef>
          <a:spcPct val="0"/>
        </a:spcBef>
        <a:buNone/>
        <a:defRPr sz="275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ts val="900"/>
        </a:spcBef>
        <a:spcAft>
          <a:spcPts val="800"/>
        </a:spcAft>
        <a:buFontTx/>
        <a:buNone/>
        <a:defRPr sz="2000" b="1" kern="1200">
          <a:solidFill>
            <a:schemeClr val="accent1"/>
          </a:solidFill>
          <a:latin typeface="Arial" panose="020B0604020202020204" pitchFamily="34" charset="0"/>
          <a:ea typeface="+mn-ea"/>
          <a:cs typeface="Arial" panose="020B0604020202020204" pitchFamily="34" charset="0"/>
        </a:defRPr>
      </a:lvl1pPr>
      <a:lvl2pPr marL="252000" indent="-252000" algn="l" defTabSz="457200" rtl="0" eaLnBrk="1" latinLnBrk="0" hangingPunct="1">
        <a:spcBef>
          <a:spcPts val="3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457200" rtl="0" eaLnBrk="1" latinLnBrk="0" hangingPunct="1">
        <a:spcBef>
          <a:spcPts val="0"/>
        </a:spcBef>
        <a:spcAft>
          <a:spcPts val="600"/>
        </a:spcAft>
        <a:buClr>
          <a:schemeClr val="accent1"/>
        </a:buClr>
        <a:buSzPct val="10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806450" indent="-268288" algn="l" defTabSz="457200" rtl="0" eaLnBrk="1" latinLnBrk="0" hangingPunct="1">
        <a:spcBef>
          <a:spcPts val="0"/>
        </a:spcBef>
        <a:buClr>
          <a:schemeClr val="tx2"/>
        </a:buClr>
        <a:buSzPct val="80000"/>
        <a:buFont typeface="Lucida Grande"/>
        <a:buChar char="-"/>
        <a:defRPr sz="1800" kern="1200" baseline="0">
          <a:solidFill>
            <a:schemeClr val="tx1"/>
          </a:solidFill>
          <a:latin typeface="Arial" panose="020B0604020202020204" pitchFamily="34" charset="0"/>
          <a:ea typeface="+mn-ea"/>
          <a:cs typeface="Arial" panose="020B0604020202020204" pitchFamily="34" charset="0"/>
        </a:defRPr>
      </a:lvl4pPr>
      <a:lvl5pPr marL="985838" indent="-179388" algn="l" defTabSz="457200" rtl="0" eaLnBrk="1" latinLnBrk="0" hangingPunct="1">
        <a:spcBef>
          <a:spcPts val="0"/>
        </a:spcBef>
        <a:buClr>
          <a:schemeClr val="accent2"/>
        </a:buClr>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www.bsac.com/page.asp?section=1548&amp;sectionTitle=Interactive+Learning" TargetMode="Externa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hyperlink" Target="https://www.bsac.com/page.asp?section=5259&amp;sectionTitle=Ocean+Diver+skills+video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bsac.com/page.asp?section=5259&amp;sectionTitle=Ocean+Diver+skills+videos" TargetMode="Externa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hyperlink"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hyperlink" Target="NUL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hyperlink" Target="NUL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9.png"/><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2.jpg"/><Relationship Id="rId3"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4.jpg"/><Relationship Id="rId3"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6.jpe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g"/><Relationship Id="rId3"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5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jpe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hyperlink" Target="https://www.bsac.com/page.asp?section=5100&amp;sectionTitle=Instructor+Materials" TargetMode="External"/><Relationship Id="rId1" Type="http://schemas.openxmlformats.org/officeDocument/2006/relationships/slideLayout" Target="../slideLayouts/slideLayout8.xml"/><Relationship Id="rId2" Type="http://schemas.openxmlformats.org/officeDocument/2006/relationships/image" Target="../media/image15.jpeg"/></Relationships>
</file>

<file path=ppt/slides/_rels/slide6.xml.rels><?xml version="1.0" encoding="UTF-8" standalone="yes"?>
<Relationships xmlns="http://schemas.openxmlformats.org/package/2006/relationships"><Relationship Id="rId9" Type="http://schemas.openxmlformats.org/officeDocument/2006/relationships/hyperlink" Target="NULL" TargetMode="External"/><Relationship Id="rId20" Type="http://schemas.openxmlformats.org/officeDocument/2006/relationships/hyperlink" Target="NULL" TargetMode="External"/><Relationship Id="rId21" Type="http://schemas.openxmlformats.org/officeDocument/2006/relationships/hyperlink" Target="NULL" TargetMode="External"/><Relationship Id="rId22" Type="http://schemas.openxmlformats.org/officeDocument/2006/relationships/hyperlink" Target="NULL" TargetMode="External"/><Relationship Id="rId23" Type="http://schemas.openxmlformats.org/officeDocument/2006/relationships/hyperlink" Target="NULL" TargetMode="External"/><Relationship Id="rId24" Type="http://schemas.openxmlformats.org/officeDocument/2006/relationships/hyperlink" Target="NULL" TargetMode="External"/><Relationship Id="rId10" Type="http://schemas.openxmlformats.org/officeDocument/2006/relationships/hyperlink" Target="NULL" TargetMode="External"/><Relationship Id="rId11" Type="http://schemas.openxmlformats.org/officeDocument/2006/relationships/hyperlink" Target="NULL" TargetMode="External"/><Relationship Id="rId12" Type="http://schemas.openxmlformats.org/officeDocument/2006/relationships/hyperlink" Target="NULL" TargetMode="External"/><Relationship Id="rId13" Type="http://schemas.openxmlformats.org/officeDocument/2006/relationships/hyperlink" Target="NULL" TargetMode="External"/><Relationship Id="rId14" Type="http://schemas.openxmlformats.org/officeDocument/2006/relationships/hyperlink" Target="NULL" TargetMode="External"/><Relationship Id="rId15" Type="http://schemas.openxmlformats.org/officeDocument/2006/relationships/hyperlink" Target="NULL" TargetMode="External"/><Relationship Id="rId16" Type="http://schemas.openxmlformats.org/officeDocument/2006/relationships/hyperlink" Target="NULL" TargetMode="External"/><Relationship Id="rId17" Type="http://schemas.openxmlformats.org/officeDocument/2006/relationships/hyperlink" Target="NULL" TargetMode="External"/><Relationship Id="rId18" Type="http://schemas.openxmlformats.org/officeDocument/2006/relationships/hyperlink" Target="NULL" TargetMode="External"/><Relationship Id="rId19" Type="http://schemas.openxmlformats.org/officeDocument/2006/relationships/hyperlink" Target="NULL" TargetMode="External"/><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tretch>
            <a:fillRect/>
          </a:stretch>
        </p:blipFill>
        <p:spPr>
          <a:xfrm>
            <a:off x="-304799" y="-121920"/>
            <a:ext cx="9784080" cy="7196975"/>
          </a:xfrm>
        </p:spPr>
      </p:pic>
      <p:sp>
        <p:nvSpPr>
          <p:cNvPr id="7" name="Rectangle 6"/>
          <p:cNvSpPr/>
          <p:nvPr/>
        </p:nvSpPr>
        <p:spPr>
          <a:xfrm>
            <a:off x="-304800" y="2530006"/>
            <a:ext cx="9661236" cy="4516582"/>
          </a:xfrm>
          <a:prstGeom prst="rect">
            <a:avLst/>
          </a:prstGeom>
          <a:gradFill>
            <a:gsLst>
              <a:gs pos="0">
                <a:schemeClr val="tx1">
                  <a:lumMod val="0"/>
                  <a:alpha val="67000"/>
                </a:schemeClr>
              </a:gs>
              <a:gs pos="99000">
                <a:schemeClr val="tx1">
                  <a:alpha val="0"/>
                  <a:lumMod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32856" y="3673173"/>
            <a:ext cx="6777971" cy="1477328"/>
          </a:xfrm>
        </p:spPr>
        <p:txBody>
          <a:bodyPr/>
          <a:lstStyle/>
          <a:p>
            <a:r>
              <a:rPr lang="en-US" dirty="0" smtClean="0"/>
              <a:t>New Ocean diver course update</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5176" y="5286169"/>
            <a:ext cx="1595824" cy="975985"/>
          </a:xfrm>
          <a:prstGeom prst="rect">
            <a:avLst/>
          </a:prstGeom>
        </p:spPr>
      </p:pic>
      <p:grpSp>
        <p:nvGrpSpPr>
          <p:cNvPr id="6" name="Group 5"/>
          <p:cNvGrpSpPr/>
          <p:nvPr/>
        </p:nvGrpSpPr>
        <p:grpSpPr>
          <a:xfrm>
            <a:off x="7164168" y="481218"/>
            <a:ext cx="1617840" cy="1485540"/>
            <a:chOff x="6217648" y="694122"/>
            <a:chExt cx="1617840" cy="1485540"/>
          </a:xfrm>
        </p:grpSpPr>
        <p:sp>
          <p:nvSpPr>
            <p:cNvPr id="5" name="Rectangle 4"/>
            <p:cNvSpPr>
              <a:spLocks noChangeAspect="1"/>
            </p:cNvSpPr>
            <p:nvPr/>
          </p:nvSpPr>
          <p:spPr>
            <a:xfrm>
              <a:off x="6217648" y="694122"/>
              <a:ext cx="1617840" cy="1485540"/>
            </a:xfrm>
            <a:prstGeom prst="rect">
              <a:avLst/>
            </a:prstGeom>
            <a:solidFill>
              <a:schemeClr val="accent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097" y="736471"/>
              <a:ext cx="1540941" cy="1414040"/>
            </a:xfrm>
            <a:prstGeom prst="rect">
              <a:avLst/>
            </a:prstGeom>
          </p:spPr>
        </p:pic>
      </p:gr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557" t="1446" r="1648" b="2400"/>
          <a:stretch/>
        </p:blipFill>
        <p:spPr>
          <a:xfrm>
            <a:off x="7161370" y="2244989"/>
            <a:ext cx="1623437" cy="1612686"/>
          </a:xfrm>
          <a:prstGeom prst="rect">
            <a:avLst/>
          </a:prstGeom>
        </p:spPr>
      </p:pic>
    </p:spTree>
    <p:extLst>
      <p:ext uri="{BB962C8B-B14F-4D97-AF65-F5344CB8AC3E}">
        <p14:creationId xmlns:p14="http://schemas.microsoft.com/office/powerpoint/2010/main" val="1168156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160"/>
            <a:ext cx="8229600" cy="515526"/>
          </a:xfrm>
        </p:spPr>
        <p:txBody>
          <a:bodyPr/>
          <a:lstStyle/>
          <a:p>
            <a:r>
              <a:rPr lang="en-GB" dirty="0" smtClean="0"/>
              <a:t>Changes to the theory exam</a:t>
            </a:r>
            <a:endParaRPr lang="en-GB" dirty="0"/>
          </a:p>
        </p:txBody>
      </p:sp>
      <p:pic>
        <p:nvPicPr>
          <p:cNvPr id="5" name="Content Placeholder 4"/>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235834" y="3204864"/>
            <a:ext cx="1998112" cy="1833562"/>
          </a:xfrm>
        </p:spPr>
      </p:pic>
      <p:pic>
        <p:nvPicPr>
          <p:cNvPr id="10" name="Content Placeholder 9"/>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14415" t="30017" r="46024" b="47339"/>
          <a:stretch/>
        </p:blipFill>
        <p:spPr>
          <a:xfrm>
            <a:off x="4572000" y="1460484"/>
            <a:ext cx="3657432" cy="1177582"/>
          </a:xfrm>
        </p:spPr>
      </p:pic>
      <p:pic>
        <p:nvPicPr>
          <p:cNvPr id="6" name="Picture 5"/>
          <p:cNvPicPr>
            <a:picLocks noChangeAspect="1"/>
          </p:cNvPicPr>
          <p:nvPr/>
        </p:nvPicPr>
        <p:blipFill>
          <a:blip r:embed="rId4"/>
          <a:stretch>
            <a:fillRect/>
          </a:stretch>
        </p:blipFill>
        <p:spPr>
          <a:xfrm>
            <a:off x="4388216" y="2794926"/>
            <a:ext cx="4222133" cy="326278"/>
          </a:xfrm>
          <a:prstGeom prst="rect">
            <a:avLst/>
          </a:prstGeom>
        </p:spPr>
      </p:pic>
      <p:pic>
        <p:nvPicPr>
          <p:cNvPr id="7" name="Picture 6"/>
          <p:cNvPicPr>
            <a:picLocks noChangeAspect="1"/>
          </p:cNvPicPr>
          <p:nvPr/>
        </p:nvPicPr>
        <p:blipFill>
          <a:blip r:embed="rId5"/>
          <a:stretch>
            <a:fillRect/>
          </a:stretch>
        </p:blipFill>
        <p:spPr>
          <a:xfrm>
            <a:off x="280700" y="1001655"/>
            <a:ext cx="3716534" cy="5220527"/>
          </a:xfrm>
          <a:prstGeom prst="rect">
            <a:avLst/>
          </a:prstGeom>
        </p:spPr>
      </p:pic>
      <p:pic>
        <p:nvPicPr>
          <p:cNvPr id="9" name="Content Placeholder 1"/>
          <p:cNvPicPr>
            <a:picLocks noChangeAspect="1"/>
          </p:cNvPicPr>
          <p:nvPr/>
        </p:nvPicPr>
        <p:blipFill rotWithShape="1">
          <a:blip r:embed="rId6">
            <a:extLst>
              <a:ext uri="{28A0092B-C50C-407E-A947-70E740481C1C}">
                <a14:useLocalDpi xmlns:a14="http://schemas.microsoft.com/office/drawing/2010/main" val="0"/>
              </a:ext>
            </a:extLst>
          </a:blip>
          <a:srcRect t="1451"/>
          <a:stretch/>
        </p:blipFill>
        <p:spPr>
          <a:xfrm>
            <a:off x="4789120" y="3373858"/>
            <a:ext cx="2585346" cy="2174141"/>
          </a:xfrm>
          <a:prstGeom prst="rect">
            <a:avLst/>
          </a:prstGeom>
        </p:spPr>
      </p:pic>
    </p:spTree>
    <p:extLst>
      <p:ext uri="{BB962C8B-B14F-4D97-AF65-F5344CB8AC3E}">
        <p14:creationId xmlns:p14="http://schemas.microsoft.com/office/powerpoint/2010/main" val="3015948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952"/>
            <a:ext cx="8229600" cy="515526"/>
          </a:xfrm>
        </p:spPr>
        <p:txBody>
          <a:bodyPr/>
          <a:lstStyle/>
          <a:p>
            <a:r>
              <a:rPr lang="en-GB" dirty="0" smtClean="0"/>
              <a:t>Changes to theory lessons</a:t>
            </a:r>
            <a:endParaRPr lang="en-GB" dirty="0"/>
          </a:p>
        </p:txBody>
      </p:sp>
      <p:sp>
        <p:nvSpPr>
          <p:cNvPr id="3" name="Content Placeholder 2"/>
          <p:cNvSpPr>
            <a:spLocks noGrp="1"/>
          </p:cNvSpPr>
          <p:nvPr>
            <p:ph sz="quarter" idx="11"/>
          </p:nvPr>
        </p:nvSpPr>
        <p:spPr>
          <a:xfrm>
            <a:off x="457199" y="629595"/>
            <a:ext cx="4597879" cy="6101670"/>
          </a:xfrm>
        </p:spPr>
        <p:txBody>
          <a:bodyPr/>
          <a:lstStyle/>
          <a:p>
            <a:pPr marL="171450" indent="-171450">
              <a:buFont typeface="Arial" panose="020B0604020202020204" pitchFamily="34" charset="0"/>
              <a:buChar char="•"/>
            </a:pPr>
            <a:endParaRPr lang="en-GB" sz="1050" dirty="0" smtClean="0"/>
          </a:p>
          <a:p>
            <a:pPr marL="171450" indent="-171450">
              <a:buFont typeface="Arial" panose="020B0604020202020204" pitchFamily="34" charset="0"/>
              <a:buChar char="•"/>
            </a:pPr>
            <a:r>
              <a:rPr lang="en-GB" sz="1400" dirty="0" smtClean="0"/>
              <a:t>Slides have totally been refreshed</a:t>
            </a:r>
          </a:p>
          <a:p>
            <a:pPr marL="171450" indent="-171450">
              <a:buFont typeface="Arial" panose="020B0604020202020204" pitchFamily="34" charset="0"/>
              <a:buChar char="•"/>
            </a:pPr>
            <a:r>
              <a:rPr lang="en-GB" sz="1400" dirty="0" smtClean="0"/>
              <a:t>New Instructor manual with in depth support/information</a:t>
            </a:r>
          </a:p>
          <a:p>
            <a:pPr marL="171450" indent="-171450">
              <a:buFont typeface="Arial" panose="020B0604020202020204" pitchFamily="34" charset="0"/>
              <a:buChar char="•"/>
            </a:pPr>
            <a:r>
              <a:rPr lang="en-GB" sz="1400" dirty="0" smtClean="0"/>
              <a:t>Six theory lesson not seven</a:t>
            </a:r>
          </a:p>
          <a:p>
            <a:pPr marL="423450" lvl="1" indent="-171450"/>
            <a:r>
              <a:rPr lang="en-GB" sz="1400" dirty="0" smtClean="0"/>
              <a:t>No </a:t>
            </a:r>
            <a:r>
              <a:rPr lang="en-GB" sz="1400" dirty="0"/>
              <a:t>longer info of </a:t>
            </a:r>
            <a:r>
              <a:rPr lang="en-GB" sz="1400" dirty="0" smtClean="0"/>
              <a:t>club, </a:t>
            </a:r>
            <a:r>
              <a:rPr lang="en-GB" sz="1400" dirty="0"/>
              <a:t>this is provided separately </a:t>
            </a:r>
            <a:r>
              <a:rPr lang="en-GB" sz="1400" dirty="0" smtClean="0"/>
              <a:t>on a </a:t>
            </a:r>
            <a:r>
              <a:rPr lang="en-GB" sz="1400" dirty="0"/>
              <a:t>sheet </a:t>
            </a:r>
          </a:p>
          <a:p>
            <a:pPr marL="171450" indent="-171450">
              <a:buFont typeface="Arial" panose="020B0604020202020204" pitchFamily="34" charset="0"/>
              <a:buChar char="•"/>
            </a:pPr>
            <a:r>
              <a:rPr lang="en-GB" sz="1400" dirty="0" smtClean="0"/>
              <a:t>More quizzes in presentation to get constant feedback</a:t>
            </a:r>
          </a:p>
          <a:p>
            <a:pPr marL="171450" indent="-171450">
              <a:buFont typeface="Arial" panose="020B0604020202020204" pitchFamily="34" charset="0"/>
              <a:buChar char="•"/>
            </a:pPr>
            <a:r>
              <a:rPr lang="en-GB" sz="1400" dirty="0" smtClean="0"/>
              <a:t>Better online teaching support</a:t>
            </a:r>
          </a:p>
          <a:p>
            <a:pPr marL="423450" lvl="1" indent="-171450"/>
            <a:r>
              <a:rPr lang="en-GB" sz="1400" dirty="0" smtClean="0"/>
              <a:t>Online videos</a:t>
            </a:r>
          </a:p>
          <a:p>
            <a:pPr marL="675450" lvl="2" indent="-171450"/>
            <a:r>
              <a:rPr lang="en-GB" sz="1400" dirty="0" smtClean="0">
                <a:hlinkClick r:id="rId2"/>
              </a:rPr>
              <a:t>https</a:t>
            </a:r>
            <a:r>
              <a:rPr lang="en-GB" sz="1400" dirty="0">
                <a:hlinkClick r:id="rId2"/>
              </a:rPr>
              <a:t>://</a:t>
            </a:r>
            <a:r>
              <a:rPr lang="en-GB" sz="1400" dirty="0" smtClean="0">
                <a:hlinkClick r:id="rId2"/>
              </a:rPr>
              <a:t>www.bsac.com/page.asp?section=5259&amp;sectionTitle=Ocean+Diver+skills+videos</a:t>
            </a:r>
            <a:endParaRPr lang="en-GB" sz="1400" dirty="0" smtClean="0"/>
          </a:p>
          <a:p>
            <a:pPr marL="423450" lvl="1" indent="-171450"/>
            <a:r>
              <a:rPr lang="en-GB" sz="1400" dirty="0" smtClean="0"/>
              <a:t>Online tests</a:t>
            </a:r>
          </a:p>
          <a:p>
            <a:pPr marL="675450" lvl="2" indent="-171450"/>
            <a:r>
              <a:rPr lang="en-GB" sz="1400" u="sng" dirty="0">
                <a:hlinkClick r:id="rId3"/>
              </a:rPr>
              <a:t>https://www.bsac.com/page.asp?section=1548&amp;sectionTitle=Interactive+Learning</a:t>
            </a:r>
            <a:endParaRPr lang="en-GB" sz="1400" dirty="0"/>
          </a:p>
          <a:p>
            <a:pPr marL="675450" lvl="2" indent="-171450"/>
            <a:endParaRPr lang="en-GB" sz="850" dirty="0" smtClean="0"/>
          </a:p>
          <a:p>
            <a:pPr marL="423450" lvl="1" indent="-171450"/>
            <a:endParaRPr lang="en-GB" sz="1050" dirty="0" smtClean="0"/>
          </a:p>
          <a:p>
            <a:r>
              <a:rPr lang="en-GB" sz="1050" dirty="0"/>
              <a:t/>
            </a:r>
            <a:br>
              <a:rPr lang="en-GB" sz="1050" dirty="0"/>
            </a:br>
            <a:endParaRPr lang="en-GB" sz="1050" dirty="0"/>
          </a:p>
        </p:txBody>
      </p:sp>
      <p:pic>
        <p:nvPicPr>
          <p:cNvPr id="6" name="Content Placeholder 5"/>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5355842" y="1019864"/>
            <a:ext cx="3490809" cy="2609025"/>
          </a:xfrm>
        </p:spPr>
      </p:pic>
      <p:pic>
        <p:nvPicPr>
          <p:cNvPr id="5" name="Picture 4"/>
          <p:cNvPicPr>
            <a:picLocks noChangeAspect="1"/>
          </p:cNvPicPr>
          <p:nvPr/>
        </p:nvPicPr>
        <p:blipFill>
          <a:blip r:embed="rId5"/>
          <a:stretch>
            <a:fillRect/>
          </a:stretch>
        </p:blipFill>
        <p:spPr>
          <a:xfrm>
            <a:off x="5515694" y="3464987"/>
            <a:ext cx="3171106" cy="2480679"/>
          </a:xfrm>
          <a:prstGeom prst="rect">
            <a:avLst/>
          </a:prstGeom>
        </p:spPr>
      </p:pic>
    </p:spTree>
    <p:extLst>
      <p:ext uri="{BB962C8B-B14F-4D97-AF65-F5344CB8AC3E}">
        <p14:creationId xmlns:p14="http://schemas.microsoft.com/office/powerpoint/2010/main" val="1664510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Online videos</a:t>
            </a:r>
            <a:endParaRPr lang="en-GB" dirty="0"/>
          </a:p>
        </p:txBody>
      </p:sp>
      <p:sp>
        <p:nvSpPr>
          <p:cNvPr id="3" name="Content Placeholder 2"/>
          <p:cNvSpPr>
            <a:spLocks noGrp="1"/>
          </p:cNvSpPr>
          <p:nvPr>
            <p:ph sz="quarter" idx="11"/>
          </p:nvPr>
        </p:nvSpPr>
        <p:spPr>
          <a:xfrm>
            <a:off x="457199" y="1677988"/>
            <a:ext cx="8505645" cy="415498"/>
          </a:xfrm>
        </p:spPr>
        <p:txBody>
          <a:bodyPr/>
          <a:lstStyle/>
          <a:p>
            <a:pPr marL="423450" lvl="1" indent="-171450"/>
            <a:r>
              <a:rPr lang="en-GB" sz="1050" dirty="0">
                <a:hlinkClick r:id="rId2"/>
              </a:rPr>
              <a:t>https://www.bsac.com/page.asp?section=5259&amp;sectionTitle=Ocean+Diver+skills+videos</a:t>
            </a:r>
            <a:endParaRPr lang="en-GB" sz="1050" dirty="0"/>
          </a:p>
        </p:txBody>
      </p:sp>
      <p:sp>
        <p:nvSpPr>
          <p:cNvPr id="4" name="Content Placeholder 3"/>
          <p:cNvSpPr>
            <a:spLocks noGrp="1"/>
          </p:cNvSpPr>
          <p:nvPr>
            <p:ph sz="quarter" idx="12"/>
          </p:nvPr>
        </p:nvSpPr>
        <p:spPr/>
        <p:txBody>
          <a:bodyPr/>
          <a:lstStyle/>
          <a:p>
            <a:endParaRPr lang="en-GB"/>
          </a:p>
        </p:txBody>
      </p:sp>
      <p:pic>
        <p:nvPicPr>
          <p:cNvPr id="5" name="Picture 4"/>
          <p:cNvPicPr>
            <a:picLocks noChangeAspect="1"/>
          </p:cNvPicPr>
          <p:nvPr/>
        </p:nvPicPr>
        <p:blipFill rotWithShape="1">
          <a:blip r:embed="rId3"/>
          <a:srcRect l="16053" t="20364" r="17505" b="20403"/>
          <a:stretch/>
        </p:blipFill>
        <p:spPr>
          <a:xfrm>
            <a:off x="778586" y="2093486"/>
            <a:ext cx="7345287" cy="3683351"/>
          </a:xfrm>
          <a:prstGeom prst="rect">
            <a:avLst/>
          </a:prstGeom>
        </p:spPr>
      </p:pic>
    </p:spTree>
    <p:extLst>
      <p:ext uri="{BB962C8B-B14F-4D97-AF65-F5344CB8AC3E}">
        <p14:creationId xmlns:p14="http://schemas.microsoft.com/office/powerpoint/2010/main" val="3186730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smtClean="0"/>
              <a:t>Quiz 2</a:t>
            </a:r>
            <a:endParaRPr lang="en-US" dirty="0"/>
          </a:p>
        </p:txBody>
      </p:sp>
      <p:sp>
        <p:nvSpPr>
          <p:cNvPr id="10" name="Content Placeholder 9"/>
          <p:cNvSpPr>
            <a:spLocks noGrp="1"/>
          </p:cNvSpPr>
          <p:nvPr>
            <p:ph sz="quarter" idx="11"/>
          </p:nvPr>
        </p:nvSpPr>
        <p:spPr/>
        <p:txBody>
          <a:bodyPr/>
          <a:lstStyle/>
          <a:p>
            <a:r>
              <a:rPr lang="en-GB" altLang="en-US" dirty="0" smtClean="0"/>
              <a:t>What are the signs and symptoms of oxygen toxicity?</a:t>
            </a:r>
          </a:p>
          <a:p>
            <a:pPr lvl="1"/>
            <a:r>
              <a:rPr lang="en-US" altLang="en-US" dirty="0" smtClean="0"/>
              <a:t>Sight or hearing disturbances</a:t>
            </a:r>
          </a:p>
          <a:p>
            <a:pPr lvl="1"/>
            <a:r>
              <a:rPr lang="en-GB" altLang="en-US" dirty="0" smtClean="0"/>
              <a:t>Muscular twitching</a:t>
            </a:r>
          </a:p>
          <a:p>
            <a:pPr lvl="1"/>
            <a:r>
              <a:rPr lang="en-GB" altLang="en-US" dirty="0" smtClean="0"/>
              <a:t>Convulsions</a:t>
            </a:r>
          </a:p>
          <a:p>
            <a:pPr lvl="1"/>
            <a:r>
              <a:rPr lang="en-GB" altLang="en-US" dirty="0" smtClean="0"/>
              <a:t>Unconsciousness</a:t>
            </a:r>
          </a:p>
          <a:p>
            <a:r>
              <a:rPr lang="en-GB" altLang="en-US" dirty="0" smtClean="0"/>
              <a:t>What are the advantages of nitrox?</a:t>
            </a:r>
          </a:p>
          <a:p>
            <a:pPr lvl="1"/>
            <a:r>
              <a:rPr lang="en-GB" altLang="en-US" dirty="0" smtClean="0"/>
              <a:t>Reduced risk of DCI  when used with air table or computer</a:t>
            </a:r>
            <a:endParaRPr lang="en-GB" altLang="en-US" dirty="0"/>
          </a:p>
        </p:txBody>
      </p:sp>
    </p:spTree>
    <p:extLst>
      <p:ext uri="{BB962C8B-B14F-4D97-AF65-F5344CB8AC3E}">
        <p14:creationId xmlns:p14="http://schemas.microsoft.com/office/powerpoint/2010/main" val="7797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of changes to theory lesson</a:t>
            </a:r>
            <a:endParaRPr lang="en-GB" dirty="0"/>
          </a:p>
        </p:txBody>
      </p:sp>
      <p:sp>
        <p:nvSpPr>
          <p:cNvPr id="3" name="Content Placeholder 2"/>
          <p:cNvSpPr>
            <a:spLocks noGrp="1"/>
          </p:cNvSpPr>
          <p:nvPr>
            <p:ph sz="quarter" idx="11"/>
          </p:nvPr>
        </p:nvSpPr>
        <p:spPr>
          <a:xfrm>
            <a:off x="457200" y="1677988"/>
            <a:ext cx="3916392" cy="4329390"/>
          </a:xfrm>
        </p:spPr>
        <p:txBody>
          <a:bodyPr/>
          <a:lstStyle/>
          <a:p>
            <a:r>
              <a:rPr lang="en-GB" sz="1050" dirty="0">
                <a:hlinkClick r:id="rId2" invalidUrl="https://resource.bsac.com/files/od17/OT1 - Adapting to the underwater world.pptx" tooltip="Visual Aid Ocean Diver - OT1 - Adapting to the underwater world_final.pptx"/>
              </a:rPr>
              <a:t>OT1 - Adapting to the underwater world</a:t>
            </a:r>
            <a:endParaRPr lang="en-GB" sz="1050" dirty="0"/>
          </a:p>
          <a:p>
            <a:pPr marL="423450" lvl="1" indent="-171450"/>
            <a:r>
              <a:rPr lang="en-GB" sz="1050" dirty="0"/>
              <a:t>Basically old OT2 going through kit but with better sides but </a:t>
            </a:r>
            <a:r>
              <a:rPr lang="en-GB" sz="1050" dirty="0">
                <a:solidFill>
                  <a:schemeClr val="accent1"/>
                </a:solidFill>
              </a:rPr>
              <a:t>includes thermal protection here</a:t>
            </a:r>
          </a:p>
          <a:p>
            <a:r>
              <a:rPr lang="en-GB" sz="1050" dirty="0">
                <a:hlinkClick r:id="rId3" invalidUrl="https://resource.bsac.com/files/od17/OT2 - The effects of diving on the body.pptx" tooltip="Visual Aid Ocean Diver - OT2 - The effects of diving on the body_final.pptx"/>
              </a:rPr>
              <a:t>OT2 - The body and the effects of diving</a:t>
            </a:r>
            <a:endParaRPr lang="en-GB" sz="1050" dirty="0"/>
          </a:p>
          <a:p>
            <a:pPr marL="423450" lvl="1" indent="-171450"/>
            <a:r>
              <a:rPr lang="en-GB" sz="1050" dirty="0"/>
              <a:t>Have a basic understanding of respiration and </a:t>
            </a:r>
            <a:r>
              <a:rPr lang="en-GB" sz="1050" dirty="0" smtClean="0"/>
              <a:t>circulation</a:t>
            </a:r>
          </a:p>
          <a:p>
            <a:pPr marL="423450" lvl="1" indent="-171450"/>
            <a:r>
              <a:rPr lang="en-GB" sz="1050" dirty="0" smtClean="0"/>
              <a:t>Understand </a:t>
            </a:r>
            <a:r>
              <a:rPr lang="en-GB" sz="1050" dirty="0"/>
              <a:t>the need to monitor breathing gas </a:t>
            </a:r>
            <a:r>
              <a:rPr lang="en-GB" sz="1050" dirty="0">
                <a:solidFill>
                  <a:schemeClr val="accent1"/>
                </a:solidFill>
              </a:rPr>
              <a:t>Include using Gas </a:t>
            </a:r>
            <a:r>
              <a:rPr lang="en-GB" sz="1050" dirty="0" smtClean="0">
                <a:solidFill>
                  <a:schemeClr val="accent1"/>
                </a:solidFill>
              </a:rPr>
              <a:t>Monitoring and Nitrox analysis</a:t>
            </a:r>
          </a:p>
          <a:p>
            <a:pPr marL="423450" lvl="1" indent="-171450"/>
            <a:r>
              <a:rPr lang="en-GB" sz="1050" dirty="0" smtClean="0"/>
              <a:t>Understand </a:t>
            </a:r>
            <a:r>
              <a:rPr lang="en-GB" sz="1050" dirty="0"/>
              <a:t>the need for general awareness and fitness before </a:t>
            </a:r>
            <a:r>
              <a:rPr lang="en-GB" sz="1050" dirty="0" smtClean="0"/>
              <a:t>diving</a:t>
            </a:r>
          </a:p>
          <a:p>
            <a:pPr marL="423450" lvl="1" indent="-171450"/>
            <a:r>
              <a:rPr lang="en-GB" sz="1050" dirty="0" smtClean="0"/>
              <a:t>Understand </a:t>
            </a:r>
            <a:r>
              <a:rPr lang="en-GB" sz="1050" dirty="0"/>
              <a:t>what happens to air spaces in the body when </a:t>
            </a:r>
            <a:r>
              <a:rPr lang="en-GB" sz="1050" dirty="0" smtClean="0"/>
              <a:t>diving</a:t>
            </a:r>
          </a:p>
          <a:p>
            <a:pPr marL="423450" lvl="1" indent="-171450"/>
            <a:r>
              <a:rPr lang="en-GB" sz="1050" dirty="0" smtClean="0"/>
              <a:t>Have </a:t>
            </a:r>
            <a:r>
              <a:rPr lang="en-GB" sz="1050" dirty="0"/>
              <a:t>a basic understanding of the effects of nitrogen on the body when </a:t>
            </a:r>
            <a:r>
              <a:rPr lang="en-GB" sz="1050" dirty="0" smtClean="0"/>
              <a:t>diving.</a:t>
            </a:r>
          </a:p>
          <a:p>
            <a:pPr marL="423450" lvl="1" indent="-171450"/>
            <a:r>
              <a:rPr lang="en-GB" sz="1050" dirty="0" smtClean="0">
                <a:solidFill>
                  <a:schemeClr val="accent1"/>
                </a:solidFill>
              </a:rPr>
              <a:t>Understand </a:t>
            </a:r>
            <a:r>
              <a:rPr lang="en-GB" sz="1050" dirty="0">
                <a:solidFill>
                  <a:schemeClr val="accent1"/>
                </a:solidFill>
              </a:rPr>
              <a:t>that management of nitrogen is crucial to minimise the risk </a:t>
            </a:r>
            <a:r>
              <a:rPr lang="en-GB" sz="1050" dirty="0" smtClean="0">
                <a:solidFill>
                  <a:schemeClr val="accent1"/>
                </a:solidFill>
              </a:rPr>
              <a:t>of decompression </a:t>
            </a:r>
            <a:r>
              <a:rPr lang="en-GB" sz="1050" dirty="0">
                <a:solidFill>
                  <a:schemeClr val="accent1"/>
                </a:solidFill>
              </a:rPr>
              <a:t>illness (DCI</a:t>
            </a:r>
            <a:r>
              <a:rPr lang="en-GB" sz="1050" dirty="0" smtClean="0">
                <a:solidFill>
                  <a:schemeClr val="accent1"/>
                </a:solidFill>
              </a:rPr>
              <a:t>)</a:t>
            </a:r>
          </a:p>
          <a:p>
            <a:pPr marL="423450" lvl="1" indent="-171450"/>
            <a:r>
              <a:rPr lang="en-GB" sz="1050" dirty="0" smtClean="0"/>
              <a:t>Have </a:t>
            </a:r>
            <a:r>
              <a:rPr lang="en-GB" sz="1050" dirty="0"/>
              <a:t>a basic understanding of breathing gas mixtures and the effect of oxygen on the body when diving</a:t>
            </a:r>
            <a:endParaRPr lang="en-GB" dirty="0"/>
          </a:p>
        </p:txBody>
      </p:sp>
      <p:sp>
        <p:nvSpPr>
          <p:cNvPr id="4" name="Content Placeholder 3"/>
          <p:cNvSpPr>
            <a:spLocks noGrp="1"/>
          </p:cNvSpPr>
          <p:nvPr>
            <p:ph sz="quarter" idx="12"/>
          </p:nvPr>
        </p:nvSpPr>
        <p:spPr>
          <a:xfrm>
            <a:off x="4744528" y="1677988"/>
            <a:ext cx="3942272" cy="400110"/>
          </a:xfrm>
        </p:spPr>
        <p:txBody>
          <a:bodyPr/>
          <a:lstStyle/>
          <a:p>
            <a:r>
              <a:rPr lang="en-GB" dirty="0" smtClean="0"/>
              <a:t>Slight re ordering</a:t>
            </a:r>
            <a:endParaRPr lang="en-GB" dirty="0"/>
          </a:p>
        </p:txBody>
      </p:sp>
      <p:pic>
        <p:nvPicPr>
          <p:cNvPr id="6" name="Picture 5"/>
          <p:cNvPicPr>
            <a:picLocks noChangeAspect="1"/>
          </p:cNvPicPr>
          <p:nvPr/>
        </p:nvPicPr>
        <p:blipFill rotWithShape="1">
          <a:blip r:embed="rId4"/>
          <a:srcRect l="7164" t="26508" r="5484" b="34696"/>
          <a:stretch/>
        </p:blipFill>
        <p:spPr>
          <a:xfrm>
            <a:off x="5727939" y="4156994"/>
            <a:ext cx="2311879" cy="1545068"/>
          </a:xfrm>
          <a:prstGeom prst="rect">
            <a:avLst/>
          </a:prstGeom>
        </p:spPr>
      </p:pic>
      <p:pic>
        <p:nvPicPr>
          <p:cNvPr id="7" name="Picture 6"/>
          <p:cNvPicPr>
            <a:picLocks noChangeAspect="1"/>
          </p:cNvPicPr>
          <p:nvPr/>
        </p:nvPicPr>
        <p:blipFill rotWithShape="1">
          <a:blip r:embed="rId5"/>
          <a:srcRect l="5099" r="1494" b="4018"/>
          <a:stretch/>
        </p:blipFill>
        <p:spPr>
          <a:xfrm>
            <a:off x="5702060" y="2264827"/>
            <a:ext cx="2337758" cy="1705438"/>
          </a:xfrm>
          <a:prstGeom prst="rect">
            <a:avLst/>
          </a:prstGeom>
        </p:spPr>
      </p:pic>
    </p:spTree>
    <p:extLst>
      <p:ext uri="{BB962C8B-B14F-4D97-AF65-F5344CB8AC3E}">
        <p14:creationId xmlns:p14="http://schemas.microsoft.com/office/powerpoint/2010/main" val="1652086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705"/>
            <a:ext cx="8229600" cy="515526"/>
          </a:xfrm>
        </p:spPr>
        <p:txBody>
          <a:bodyPr/>
          <a:lstStyle/>
          <a:p>
            <a:endParaRPr lang="en-GB" dirty="0"/>
          </a:p>
        </p:txBody>
      </p:sp>
      <p:sp>
        <p:nvSpPr>
          <p:cNvPr id="3" name="Content Placeholder 2"/>
          <p:cNvSpPr>
            <a:spLocks noGrp="1"/>
          </p:cNvSpPr>
          <p:nvPr>
            <p:ph sz="quarter" idx="11"/>
          </p:nvPr>
        </p:nvSpPr>
        <p:spPr>
          <a:xfrm>
            <a:off x="457200" y="503852"/>
            <a:ext cx="3916392" cy="3526606"/>
          </a:xfrm>
        </p:spPr>
        <p:txBody>
          <a:bodyPr/>
          <a:lstStyle/>
          <a:p>
            <a:pPr marL="171450" indent="-171450"/>
            <a:r>
              <a:rPr lang="en-GB" sz="1050" dirty="0">
                <a:hlinkClick r:id="rId2" invalidUrl="https://resource.bsac.com/files/od17/OT3 - Going diving.pptx" tooltip="Visual Aid Ocean Diver - OT3 - Going diving.pptx"/>
              </a:rPr>
              <a:t>OT3 - Going </a:t>
            </a:r>
            <a:r>
              <a:rPr lang="en-GB" sz="1050" dirty="0" smtClean="0">
                <a:hlinkClick r:id="rId3" invalidUrl="https://resource.bsac.com/files/od17/OT3 - Going diving.pptx" tooltip="Visual Aid Ocean Diver - OT3 - Going diving.pptx"/>
              </a:rPr>
              <a:t>diving</a:t>
            </a:r>
            <a:endParaRPr lang="en-GB" sz="1050" dirty="0" smtClean="0"/>
          </a:p>
          <a:p>
            <a:pPr marL="423450" lvl="1" indent="-171450"/>
            <a:r>
              <a:rPr lang="en-GB" sz="1050" dirty="0" smtClean="0"/>
              <a:t>Know </a:t>
            </a:r>
            <a:r>
              <a:rPr lang="en-GB" sz="1050" dirty="0"/>
              <a:t>that diving is an adventurous sport and that risks need to be </a:t>
            </a:r>
            <a:r>
              <a:rPr lang="en-GB" sz="1050" dirty="0" smtClean="0"/>
              <a:t>assessed and </a:t>
            </a:r>
            <a:r>
              <a:rPr lang="en-GB" sz="1050" dirty="0"/>
              <a:t>mitigated to make it as safe as </a:t>
            </a:r>
            <a:r>
              <a:rPr lang="en-GB" sz="1050" dirty="0" smtClean="0"/>
              <a:t>possible</a:t>
            </a:r>
            <a:endParaRPr lang="en-GB" sz="1050" dirty="0"/>
          </a:p>
          <a:p>
            <a:pPr marL="423450" lvl="1" indent="-171450"/>
            <a:r>
              <a:rPr lang="en-GB" sz="1050" dirty="0" smtClean="0"/>
              <a:t>Understand </a:t>
            </a:r>
            <a:r>
              <a:rPr lang="en-GB" sz="1050" dirty="0"/>
              <a:t>the importance of diving as a buddy </a:t>
            </a:r>
            <a:r>
              <a:rPr lang="en-GB" sz="1050" dirty="0" smtClean="0"/>
              <a:t>pair</a:t>
            </a:r>
            <a:endParaRPr lang="en-GB" sz="1050" dirty="0"/>
          </a:p>
          <a:p>
            <a:pPr marL="423450" lvl="1" indent="-171450"/>
            <a:r>
              <a:rPr lang="en-GB" sz="1050" dirty="0" smtClean="0"/>
              <a:t>Understand </a:t>
            </a:r>
            <a:r>
              <a:rPr lang="en-GB" sz="1050" dirty="0"/>
              <a:t>that diving is controlled by a Dive </a:t>
            </a:r>
            <a:r>
              <a:rPr lang="en-GB" sz="1050" dirty="0" smtClean="0"/>
              <a:t>Manager</a:t>
            </a:r>
            <a:endParaRPr lang="en-GB" sz="1050" dirty="0"/>
          </a:p>
          <a:p>
            <a:pPr marL="423450" lvl="1" indent="-171450"/>
            <a:r>
              <a:rPr lang="en-GB" sz="1050" dirty="0" smtClean="0"/>
              <a:t>Understand </a:t>
            </a:r>
            <a:r>
              <a:rPr lang="en-GB" sz="1050" dirty="0"/>
              <a:t>the importance of the dive plan, </a:t>
            </a:r>
            <a:r>
              <a:rPr lang="en-GB" sz="1050" dirty="0" smtClean="0"/>
              <a:t>briefing </a:t>
            </a:r>
            <a:r>
              <a:rPr lang="en-GB" sz="1050" dirty="0"/>
              <a:t>and buddy </a:t>
            </a:r>
            <a:r>
              <a:rPr lang="en-GB" sz="1050" dirty="0" smtClean="0"/>
              <a:t>check</a:t>
            </a:r>
            <a:endParaRPr lang="en-GB" sz="1050" dirty="0"/>
          </a:p>
          <a:p>
            <a:pPr marL="423450" lvl="1" indent="-171450"/>
            <a:r>
              <a:rPr lang="en-GB" sz="1050" dirty="0" smtClean="0"/>
              <a:t>Know </a:t>
            </a:r>
            <a:r>
              <a:rPr lang="en-GB" sz="1050" dirty="0"/>
              <a:t>how to use diving </a:t>
            </a:r>
            <a:r>
              <a:rPr lang="en-GB" sz="1050" dirty="0" smtClean="0"/>
              <a:t>signals</a:t>
            </a:r>
            <a:endParaRPr lang="en-GB" sz="1050" dirty="0"/>
          </a:p>
          <a:p>
            <a:pPr marL="423450" lvl="1" indent="-171450"/>
            <a:r>
              <a:rPr lang="en-GB" sz="1050" dirty="0" smtClean="0"/>
              <a:t>Know </a:t>
            </a:r>
            <a:r>
              <a:rPr lang="en-GB" sz="1050" dirty="0"/>
              <a:t>what to expect and what to consider during a </a:t>
            </a:r>
            <a:r>
              <a:rPr lang="en-GB" sz="1050" dirty="0" smtClean="0"/>
              <a:t>dive</a:t>
            </a:r>
            <a:endParaRPr lang="en-GB" sz="1050" dirty="0"/>
          </a:p>
          <a:p>
            <a:pPr marL="423450" lvl="1" indent="-171450"/>
            <a:r>
              <a:rPr lang="en-GB" sz="1050" dirty="0" smtClean="0"/>
              <a:t>Have </a:t>
            </a:r>
            <a:r>
              <a:rPr lang="en-GB" sz="1050" dirty="0"/>
              <a:t>a basic understanding of the environment underwater </a:t>
            </a:r>
            <a:br>
              <a:rPr lang="en-GB" sz="1050" dirty="0"/>
            </a:br>
            <a:endParaRPr lang="en-GB" sz="1050" dirty="0"/>
          </a:p>
          <a:p>
            <a:endParaRPr lang="en-GB" dirty="0"/>
          </a:p>
        </p:txBody>
      </p:sp>
      <p:sp>
        <p:nvSpPr>
          <p:cNvPr id="4" name="Content Placeholder 3"/>
          <p:cNvSpPr>
            <a:spLocks noGrp="1"/>
          </p:cNvSpPr>
          <p:nvPr>
            <p:ph sz="quarter" idx="12"/>
          </p:nvPr>
        </p:nvSpPr>
        <p:spPr>
          <a:xfrm>
            <a:off x="4744528" y="504468"/>
            <a:ext cx="3942272" cy="5519460"/>
          </a:xfrm>
        </p:spPr>
        <p:txBody>
          <a:bodyPr/>
          <a:lstStyle/>
          <a:p>
            <a:pPr indent="-171450"/>
            <a:r>
              <a:rPr lang="en-GB" sz="1050" dirty="0">
                <a:hlinkClick r:id="rId4" invalidUrl="https://resource.bsac.com/files/od17/OT4 - Dive planning.pptx" tooltip="Visual Aid Ocean Diver - OT4 - Dive planning.pptx"/>
              </a:rPr>
              <a:t>OT4 - Dive Planning</a:t>
            </a:r>
            <a:endParaRPr lang="en-GB" sz="1050" dirty="0"/>
          </a:p>
          <a:p>
            <a:pPr lvl="1" indent="-171450"/>
            <a:r>
              <a:rPr lang="en-GB" sz="1050" dirty="0" smtClean="0"/>
              <a:t>Know </a:t>
            </a:r>
            <a:r>
              <a:rPr lang="en-GB" sz="1050" dirty="0"/>
              <a:t>how to manage nitrogen absorption and release to minimise the risk of</a:t>
            </a:r>
            <a:br>
              <a:rPr lang="en-GB" sz="1050" dirty="0"/>
            </a:br>
            <a:r>
              <a:rPr lang="en-GB" sz="1050" dirty="0"/>
              <a:t>decompression illness (</a:t>
            </a:r>
            <a:r>
              <a:rPr lang="en-GB" sz="1050" dirty="0" smtClean="0"/>
              <a:t>DCI)</a:t>
            </a:r>
            <a:endParaRPr lang="en-GB" sz="1050" dirty="0"/>
          </a:p>
          <a:p>
            <a:pPr lvl="1" indent="-171450"/>
            <a:r>
              <a:rPr lang="en-GB" sz="1050" dirty="0" smtClean="0"/>
              <a:t>Understand </a:t>
            </a:r>
            <a:r>
              <a:rPr lang="en-GB" sz="1050" dirty="0"/>
              <a:t>the terminology used in the BSAC decompression tables and </a:t>
            </a:r>
            <a:r>
              <a:rPr lang="en-GB" sz="1050" dirty="0" smtClean="0"/>
              <a:t>how to </a:t>
            </a:r>
            <a:r>
              <a:rPr lang="en-GB" sz="1050" dirty="0"/>
              <a:t>use the tables to plan a single </a:t>
            </a:r>
            <a:r>
              <a:rPr lang="en-GB" sz="1050" dirty="0" smtClean="0"/>
              <a:t>dive</a:t>
            </a:r>
            <a:endParaRPr lang="en-GB" sz="1050" dirty="0"/>
          </a:p>
          <a:p>
            <a:pPr lvl="1" indent="-171450"/>
            <a:r>
              <a:rPr lang="en-GB" sz="1050" dirty="0" smtClean="0"/>
              <a:t>Know </a:t>
            </a:r>
            <a:r>
              <a:rPr lang="en-GB" sz="1050" dirty="0"/>
              <a:t>how to plan repeat dives with no mandatory decompression </a:t>
            </a:r>
            <a:r>
              <a:rPr lang="en-GB" sz="1050" dirty="0" smtClean="0"/>
              <a:t>stops</a:t>
            </a:r>
            <a:endParaRPr lang="en-GB" sz="1050" dirty="0"/>
          </a:p>
          <a:p>
            <a:pPr lvl="1" indent="-171450"/>
            <a:r>
              <a:rPr lang="en-GB" sz="1050" dirty="0" smtClean="0"/>
              <a:t>Know </a:t>
            </a:r>
            <a:r>
              <a:rPr lang="en-GB" sz="1050" dirty="0"/>
              <a:t>the monitoring equipment needed to dive a planned </a:t>
            </a:r>
            <a:r>
              <a:rPr lang="en-GB" sz="1050" dirty="0" smtClean="0"/>
              <a:t>dive</a:t>
            </a:r>
            <a:endParaRPr lang="en-GB" sz="1050" dirty="0"/>
          </a:p>
          <a:p>
            <a:pPr lvl="1" indent="-171450"/>
            <a:r>
              <a:rPr lang="en-GB" sz="1050" dirty="0" smtClean="0"/>
              <a:t>Understand </a:t>
            </a:r>
            <a:r>
              <a:rPr lang="en-GB" sz="1050" dirty="0"/>
              <a:t>the basic functions of dive computers and how they can be used </a:t>
            </a:r>
            <a:r>
              <a:rPr lang="en-GB" sz="1050" dirty="0" smtClean="0"/>
              <a:t>for dive </a:t>
            </a:r>
            <a:r>
              <a:rPr lang="en-GB" sz="1050" dirty="0"/>
              <a:t>planning and </a:t>
            </a:r>
            <a:r>
              <a:rPr lang="en-GB" sz="1050" dirty="0" smtClean="0"/>
              <a:t>diving</a:t>
            </a:r>
            <a:endParaRPr lang="en-GB" sz="1050" dirty="0"/>
          </a:p>
          <a:p>
            <a:pPr lvl="1" indent="-171450"/>
            <a:r>
              <a:rPr lang="en-GB" sz="1050" dirty="0" smtClean="0"/>
              <a:t>Understand </a:t>
            </a:r>
            <a:r>
              <a:rPr lang="en-GB" sz="1050" dirty="0"/>
              <a:t>the fundamental differences between dive tables and </a:t>
            </a:r>
            <a:r>
              <a:rPr lang="en-GB" sz="1050" dirty="0" smtClean="0"/>
              <a:t>dive computers </a:t>
            </a:r>
            <a:r>
              <a:rPr lang="en-GB" sz="1050" dirty="0"/>
              <a:t>and that neither tables nor dive computers are </a:t>
            </a:r>
            <a:r>
              <a:rPr lang="en-GB" sz="1050" dirty="0" smtClean="0"/>
              <a:t>infallible</a:t>
            </a:r>
            <a:endParaRPr lang="en-GB" sz="1050" dirty="0"/>
          </a:p>
          <a:p>
            <a:pPr lvl="1" indent="-171450"/>
            <a:r>
              <a:rPr lang="en-GB" sz="1050" dirty="0" smtClean="0"/>
              <a:t>Be </a:t>
            </a:r>
            <a:r>
              <a:rPr lang="en-GB" sz="1050" dirty="0"/>
              <a:t>aware of the effects of altitude on decompression </a:t>
            </a:r>
            <a:r>
              <a:rPr lang="en-GB" sz="1050" dirty="0" smtClean="0"/>
              <a:t>planning</a:t>
            </a:r>
          </a:p>
          <a:p>
            <a:pPr lvl="1" indent="-171450"/>
            <a:r>
              <a:rPr lang="en-GB" sz="1050" dirty="0" smtClean="0"/>
              <a:t>Be </a:t>
            </a:r>
            <a:r>
              <a:rPr lang="en-GB" sz="1050" dirty="0"/>
              <a:t>aware of the effects of ﬂying on decompression </a:t>
            </a:r>
            <a:r>
              <a:rPr lang="en-GB" sz="1050" dirty="0" smtClean="0"/>
              <a:t>planning</a:t>
            </a:r>
            <a:endParaRPr lang="en-GB" sz="1050" dirty="0"/>
          </a:p>
          <a:p>
            <a:pPr lvl="1" indent="-171450"/>
            <a:r>
              <a:rPr lang="en-GB" sz="1050" dirty="0" smtClean="0"/>
              <a:t>Reinforce </a:t>
            </a:r>
            <a:r>
              <a:rPr lang="en-GB" sz="1050" dirty="0"/>
              <a:t>their basic understanding of oxygen </a:t>
            </a:r>
            <a:r>
              <a:rPr lang="en-GB" sz="1050" dirty="0" smtClean="0"/>
              <a:t>toxicity</a:t>
            </a:r>
            <a:endParaRPr lang="en-GB" sz="1050" dirty="0"/>
          </a:p>
          <a:p>
            <a:pPr lvl="1" indent="-171450"/>
            <a:r>
              <a:rPr lang="en-GB" sz="1050" dirty="0" smtClean="0"/>
              <a:t>Reinforce </a:t>
            </a:r>
            <a:r>
              <a:rPr lang="en-GB" sz="1050" dirty="0"/>
              <a:t>the need for gas planning, the use of the rule of</a:t>
            </a:r>
            <a:br>
              <a:rPr lang="en-GB" sz="1050" dirty="0"/>
            </a:br>
            <a:r>
              <a:rPr lang="en-GB" sz="1050" dirty="0"/>
              <a:t>thirds to plan gas requirements, and the need to monitor </a:t>
            </a:r>
            <a:r>
              <a:rPr lang="en-GB" sz="1050" dirty="0" smtClean="0"/>
              <a:t>gas on </a:t>
            </a:r>
            <a:r>
              <a:rPr lang="en-GB" sz="1050" dirty="0"/>
              <a:t>dives </a:t>
            </a:r>
            <a:br>
              <a:rPr lang="en-GB" sz="1050" dirty="0"/>
            </a:br>
            <a:endParaRPr lang="en-GB" sz="1050" dirty="0"/>
          </a:p>
        </p:txBody>
      </p:sp>
      <p:pic>
        <p:nvPicPr>
          <p:cNvPr id="5" name="Picture 4"/>
          <p:cNvPicPr>
            <a:picLocks noChangeAspect="1"/>
          </p:cNvPicPr>
          <p:nvPr/>
        </p:nvPicPr>
        <p:blipFill>
          <a:blip r:embed="rId5"/>
          <a:stretch>
            <a:fillRect/>
          </a:stretch>
        </p:blipFill>
        <p:spPr>
          <a:xfrm>
            <a:off x="540250" y="3663493"/>
            <a:ext cx="2142564" cy="1455258"/>
          </a:xfrm>
          <a:prstGeom prst="rect">
            <a:avLst/>
          </a:prstGeom>
        </p:spPr>
      </p:pic>
      <p:pic>
        <p:nvPicPr>
          <p:cNvPr id="12" name="Picture 11"/>
          <p:cNvPicPr>
            <a:picLocks noChangeAspect="1"/>
          </p:cNvPicPr>
          <p:nvPr/>
        </p:nvPicPr>
        <p:blipFill>
          <a:blip r:embed="rId6"/>
          <a:stretch>
            <a:fillRect/>
          </a:stretch>
        </p:blipFill>
        <p:spPr>
          <a:xfrm>
            <a:off x="2429436" y="5214618"/>
            <a:ext cx="2142564" cy="1481899"/>
          </a:xfrm>
          <a:prstGeom prst="rect">
            <a:avLst/>
          </a:prstGeom>
        </p:spPr>
      </p:pic>
    </p:spTree>
    <p:extLst>
      <p:ext uri="{BB962C8B-B14F-4D97-AF65-F5344CB8AC3E}">
        <p14:creationId xmlns:p14="http://schemas.microsoft.com/office/powerpoint/2010/main" val="2469238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1"/>
          </p:nvPr>
        </p:nvSpPr>
        <p:spPr>
          <a:xfrm>
            <a:off x="457200" y="893686"/>
            <a:ext cx="3916392" cy="4334520"/>
          </a:xfrm>
        </p:spPr>
        <p:txBody>
          <a:bodyPr/>
          <a:lstStyle/>
          <a:p>
            <a:pPr indent="-171450"/>
            <a:r>
              <a:rPr lang="en-GB" sz="1050" dirty="0">
                <a:hlinkClick r:id="rId2" invalidUrl="https://resource.bsac.com/files/od17/OT5 - What happens if.pptx" tooltip="Visual Aid Ocean Diver - OT5 - What happens if?"/>
              </a:rPr>
              <a:t>OT5 - What happens if?</a:t>
            </a:r>
            <a:endParaRPr lang="en-GB" sz="1050" dirty="0"/>
          </a:p>
          <a:p>
            <a:pPr marL="342900" indent="-171450">
              <a:buFont typeface="Arial" panose="020B0604020202020204" pitchFamily="34" charset="0"/>
              <a:buChar char="•"/>
            </a:pPr>
            <a:r>
              <a:rPr lang="en-GB" sz="1050" dirty="0">
                <a:solidFill>
                  <a:schemeClr val="tx1"/>
                </a:solidFill>
              </a:rPr>
              <a:t>Understand that anticipating problems is part of dive training and </a:t>
            </a:r>
            <a:r>
              <a:rPr lang="en-GB" sz="1050" dirty="0" smtClean="0">
                <a:solidFill>
                  <a:schemeClr val="tx1"/>
                </a:solidFill>
              </a:rPr>
              <a:t>planning</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Understand </a:t>
            </a:r>
            <a:r>
              <a:rPr lang="en-GB" sz="1050" dirty="0">
                <a:solidFill>
                  <a:schemeClr val="tx1"/>
                </a:solidFill>
              </a:rPr>
              <a:t>the importance of the early resolution of underwater </a:t>
            </a:r>
            <a:r>
              <a:rPr lang="en-GB" sz="1050" dirty="0" smtClean="0">
                <a:solidFill>
                  <a:schemeClr val="tx1"/>
                </a:solidFill>
              </a:rPr>
              <a:t>problems</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Be </a:t>
            </a:r>
            <a:r>
              <a:rPr lang="en-GB" sz="1050" dirty="0">
                <a:solidFill>
                  <a:schemeClr val="tx1"/>
                </a:solidFill>
              </a:rPr>
              <a:t>aware of the types of problem that divers may </a:t>
            </a:r>
            <a:r>
              <a:rPr lang="en-GB" sz="1050" dirty="0" smtClean="0">
                <a:solidFill>
                  <a:schemeClr val="tx1"/>
                </a:solidFill>
              </a:rPr>
              <a:t>encounter</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Know </a:t>
            </a:r>
            <a:r>
              <a:rPr lang="en-GB" sz="1050" dirty="0">
                <a:solidFill>
                  <a:schemeClr val="tx1"/>
                </a:solidFill>
              </a:rPr>
              <a:t>that oxygen administration is a </a:t>
            </a:r>
            <a:r>
              <a:rPr lang="en-GB" sz="1050" dirty="0" smtClean="0">
                <a:solidFill>
                  <a:schemeClr val="tx1"/>
                </a:solidFill>
              </a:rPr>
              <a:t>first-aid </a:t>
            </a:r>
            <a:r>
              <a:rPr lang="en-GB" sz="1050" dirty="0">
                <a:solidFill>
                  <a:schemeClr val="tx1"/>
                </a:solidFill>
              </a:rPr>
              <a:t>tool for </a:t>
            </a:r>
            <a:r>
              <a:rPr lang="en-GB" sz="1050" dirty="0" smtClean="0">
                <a:solidFill>
                  <a:schemeClr val="tx1"/>
                </a:solidFill>
              </a:rPr>
              <a:t>divers</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Know </a:t>
            </a:r>
            <a:r>
              <a:rPr lang="en-GB" sz="1050" dirty="0">
                <a:solidFill>
                  <a:schemeClr val="tx1"/>
                </a:solidFill>
              </a:rPr>
              <a:t>that recompression treatment should be sought following any</a:t>
            </a:r>
            <a:br>
              <a:rPr lang="en-GB" sz="1050" dirty="0">
                <a:solidFill>
                  <a:schemeClr val="tx1"/>
                </a:solidFill>
              </a:rPr>
            </a:br>
            <a:r>
              <a:rPr lang="en-GB" sz="1050" dirty="0">
                <a:solidFill>
                  <a:schemeClr val="tx1"/>
                </a:solidFill>
              </a:rPr>
              <a:t>abnormalities present after a </a:t>
            </a:r>
            <a:r>
              <a:rPr lang="en-GB" sz="1050" dirty="0" smtClean="0">
                <a:solidFill>
                  <a:schemeClr val="tx1"/>
                </a:solidFill>
              </a:rPr>
              <a:t>dive</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Know </a:t>
            </a:r>
            <a:r>
              <a:rPr lang="en-GB" sz="1050" dirty="0">
                <a:solidFill>
                  <a:schemeClr val="tx1"/>
                </a:solidFill>
              </a:rPr>
              <a:t>how to effect a rescue </a:t>
            </a:r>
            <a:r>
              <a:rPr lang="en-GB" dirty="0"/>
              <a:t/>
            </a:r>
            <a:br>
              <a:rPr lang="en-GB" dirty="0"/>
            </a:br>
            <a:endParaRPr lang="en-GB" dirty="0"/>
          </a:p>
          <a:p>
            <a:endParaRPr lang="en-GB" dirty="0"/>
          </a:p>
        </p:txBody>
      </p:sp>
      <p:sp>
        <p:nvSpPr>
          <p:cNvPr id="4" name="Content Placeholder 3"/>
          <p:cNvSpPr>
            <a:spLocks noGrp="1"/>
          </p:cNvSpPr>
          <p:nvPr>
            <p:ph sz="quarter" idx="12"/>
          </p:nvPr>
        </p:nvSpPr>
        <p:spPr>
          <a:xfrm>
            <a:off x="4494362" y="898149"/>
            <a:ext cx="3942272" cy="4511491"/>
          </a:xfrm>
        </p:spPr>
        <p:txBody>
          <a:bodyPr/>
          <a:lstStyle/>
          <a:p>
            <a:pPr indent="-171450"/>
            <a:r>
              <a:rPr lang="en-GB" sz="1050" dirty="0">
                <a:hlinkClick r:id="rId3" invalidUrl="https://resource.bsac.com/files/od17/OT6 - Enjoying your diving.pptx" tooltip="Visual Aid Ocean Diver - OT6 - Enjoying your diving.pptx"/>
              </a:rPr>
              <a:t>OT6 - Enjoying your diving</a:t>
            </a:r>
            <a:endParaRPr lang="en-GB" sz="1050" dirty="0"/>
          </a:p>
          <a:p>
            <a:pPr marL="342900" indent="-171450">
              <a:buFont typeface="Arial" panose="020B0604020202020204" pitchFamily="34" charset="0"/>
              <a:buChar char="•"/>
            </a:pPr>
            <a:r>
              <a:rPr lang="en-GB" sz="1050" dirty="0">
                <a:solidFill>
                  <a:schemeClr val="tx1"/>
                </a:solidFill>
              </a:rPr>
              <a:t>Know about the different types of dive site and diving conditions that they </a:t>
            </a:r>
            <a:r>
              <a:rPr lang="en-GB" sz="1050" dirty="0" smtClean="0">
                <a:solidFill>
                  <a:schemeClr val="tx1"/>
                </a:solidFill>
              </a:rPr>
              <a:t>may experience </a:t>
            </a:r>
            <a:r>
              <a:rPr lang="en-GB" sz="1050" dirty="0">
                <a:solidFill>
                  <a:schemeClr val="tx1"/>
                </a:solidFill>
              </a:rPr>
              <a:t>in the </a:t>
            </a:r>
            <a:r>
              <a:rPr lang="en-GB" sz="1050" dirty="0" smtClean="0">
                <a:solidFill>
                  <a:schemeClr val="tx1"/>
                </a:solidFill>
              </a:rPr>
              <a:t>future</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Be </a:t>
            </a:r>
            <a:r>
              <a:rPr lang="en-GB" sz="1050" dirty="0">
                <a:solidFill>
                  <a:schemeClr val="tx1"/>
                </a:solidFill>
              </a:rPr>
              <a:t>aware of the different diving platforms that they may </a:t>
            </a:r>
            <a:r>
              <a:rPr lang="en-GB" sz="1050" dirty="0" smtClean="0">
                <a:solidFill>
                  <a:schemeClr val="tx1"/>
                </a:solidFill>
              </a:rPr>
              <a:t>encounter</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Understand </a:t>
            </a:r>
            <a:r>
              <a:rPr lang="en-GB" sz="1050" dirty="0">
                <a:solidFill>
                  <a:schemeClr val="tx1"/>
                </a:solidFill>
              </a:rPr>
              <a:t>the essentials of reef, wreck and night </a:t>
            </a:r>
            <a:r>
              <a:rPr lang="en-GB" sz="1050" dirty="0" smtClean="0">
                <a:solidFill>
                  <a:schemeClr val="tx1"/>
                </a:solidFill>
              </a:rPr>
              <a:t>diving</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Understand </a:t>
            </a:r>
            <a:r>
              <a:rPr lang="en-GB" sz="1050" dirty="0">
                <a:solidFill>
                  <a:schemeClr val="tx1"/>
                </a:solidFill>
              </a:rPr>
              <a:t>that reef and wreck divers carry a responsibility to protect the sites</a:t>
            </a:r>
            <a:br>
              <a:rPr lang="en-GB" sz="1050" dirty="0">
                <a:solidFill>
                  <a:schemeClr val="tx1"/>
                </a:solidFill>
              </a:rPr>
            </a:br>
            <a:r>
              <a:rPr lang="en-GB" sz="1050" dirty="0">
                <a:solidFill>
                  <a:schemeClr val="tx1"/>
                </a:solidFill>
              </a:rPr>
              <a:t>for future </a:t>
            </a:r>
            <a:r>
              <a:rPr lang="en-GB" sz="1050" dirty="0" smtClean="0">
                <a:solidFill>
                  <a:schemeClr val="tx1"/>
                </a:solidFill>
              </a:rPr>
              <a:t>divers</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Be </a:t>
            </a:r>
            <a:r>
              <a:rPr lang="en-GB" sz="1050" dirty="0">
                <a:solidFill>
                  <a:schemeClr val="tx1"/>
                </a:solidFill>
              </a:rPr>
              <a:t>able to plan for holiday diving, which may take place outside a branch or</a:t>
            </a:r>
            <a:br>
              <a:rPr lang="en-GB" sz="1050" dirty="0">
                <a:solidFill>
                  <a:schemeClr val="tx1"/>
                </a:solidFill>
              </a:rPr>
            </a:br>
            <a:r>
              <a:rPr lang="en-GB" sz="1050" dirty="0" smtClean="0">
                <a:solidFill>
                  <a:schemeClr val="tx1"/>
                </a:solidFill>
              </a:rPr>
              <a:t>centre</a:t>
            </a:r>
            <a:endParaRPr lang="en-GB" sz="1050" dirty="0">
              <a:solidFill>
                <a:schemeClr val="tx1"/>
              </a:solidFill>
            </a:endParaRPr>
          </a:p>
          <a:p>
            <a:pPr marL="342900" indent="-171450">
              <a:buFont typeface="Arial" panose="020B0604020202020204" pitchFamily="34" charset="0"/>
              <a:buChar char="•"/>
            </a:pPr>
            <a:r>
              <a:rPr lang="en-GB" sz="1050" dirty="0" smtClean="0">
                <a:solidFill>
                  <a:schemeClr val="tx1"/>
                </a:solidFill>
              </a:rPr>
              <a:t>Know </a:t>
            </a:r>
            <a:r>
              <a:rPr lang="en-GB" sz="1050" dirty="0">
                <a:solidFill>
                  <a:schemeClr val="tx1"/>
                </a:solidFill>
              </a:rPr>
              <a:t>how to progress their experience once </a:t>
            </a:r>
            <a:r>
              <a:rPr lang="en-GB" sz="1050" dirty="0" smtClean="0">
                <a:solidFill>
                  <a:schemeClr val="tx1"/>
                </a:solidFill>
              </a:rPr>
              <a:t>qualified </a:t>
            </a:r>
            <a:r>
              <a:rPr lang="en-GB" sz="1050" dirty="0">
                <a:solidFill>
                  <a:schemeClr val="tx1"/>
                </a:solidFill>
              </a:rPr>
              <a:t>as Ocean Divers </a:t>
            </a:r>
            <a:br>
              <a:rPr lang="en-GB" sz="1050" dirty="0">
                <a:solidFill>
                  <a:schemeClr val="tx1"/>
                </a:solidFill>
              </a:rPr>
            </a:br>
            <a:endParaRPr lang="en-GB" sz="1050" dirty="0">
              <a:solidFill>
                <a:schemeClr val="tx1"/>
              </a:solidFill>
            </a:endParaRPr>
          </a:p>
          <a:p>
            <a:pPr marL="342900" indent="-171450">
              <a:buFont typeface="Arial" panose="020B0604020202020204" pitchFamily="34" charset="0"/>
              <a:buChar char="•"/>
            </a:pPr>
            <a:endParaRPr lang="en-GB" sz="1050" dirty="0">
              <a:solidFill>
                <a:schemeClr val="tx1"/>
              </a:solidFill>
            </a:endParaRPr>
          </a:p>
        </p:txBody>
      </p:sp>
      <p:pic>
        <p:nvPicPr>
          <p:cNvPr id="5" name="Picture 4"/>
          <p:cNvPicPr>
            <a:picLocks noChangeAspect="1"/>
          </p:cNvPicPr>
          <p:nvPr/>
        </p:nvPicPr>
        <p:blipFill rotWithShape="1">
          <a:blip r:embed="rId4"/>
          <a:srcRect l="-140" t="6284" r="12360" b="5435"/>
          <a:stretch/>
        </p:blipFill>
        <p:spPr>
          <a:xfrm>
            <a:off x="862150" y="4756322"/>
            <a:ext cx="2238102" cy="1644477"/>
          </a:xfrm>
          <a:prstGeom prst="rect">
            <a:avLst/>
          </a:prstGeom>
        </p:spPr>
      </p:pic>
      <p:pic>
        <p:nvPicPr>
          <p:cNvPr id="12" name="Picture 11"/>
          <p:cNvPicPr>
            <a:picLocks noChangeAspect="1"/>
          </p:cNvPicPr>
          <p:nvPr/>
        </p:nvPicPr>
        <p:blipFill rotWithShape="1">
          <a:blip r:embed="rId5"/>
          <a:srcRect t="7049"/>
          <a:stretch/>
        </p:blipFill>
        <p:spPr>
          <a:xfrm>
            <a:off x="4833257" y="4833256"/>
            <a:ext cx="2360023" cy="1562461"/>
          </a:xfrm>
          <a:prstGeom prst="rect">
            <a:avLst/>
          </a:prstGeom>
        </p:spPr>
      </p:pic>
    </p:spTree>
    <p:extLst>
      <p:ext uri="{BB962C8B-B14F-4D97-AF65-F5344CB8AC3E}">
        <p14:creationId xmlns:p14="http://schemas.microsoft.com/office/powerpoint/2010/main" val="3567676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93686"/>
            <a:ext cx="4947390" cy="515526"/>
          </a:xfrm>
        </p:spPr>
        <p:txBody>
          <a:bodyPr/>
          <a:lstStyle/>
          <a:p>
            <a:r>
              <a:rPr lang="en-GB" dirty="0"/>
              <a:t>Summary of the theory</a:t>
            </a:r>
            <a:endParaRPr lang="en-US" dirty="0"/>
          </a:p>
        </p:txBody>
      </p:sp>
      <p:sp>
        <p:nvSpPr>
          <p:cNvPr id="4" name="Content Placeholder 3"/>
          <p:cNvSpPr>
            <a:spLocks noGrp="1"/>
          </p:cNvSpPr>
          <p:nvPr>
            <p:ph sz="quarter" idx="11"/>
          </p:nvPr>
        </p:nvSpPr>
        <p:spPr>
          <a:xfrm>
            <a:off x="457200" y="1677988"/>
            <a:ext cx="4947390" cy="4870564"/>
          </a:xfrm>
        </p:spPr>
        <p:txBody>
          <a:bodyPr/>
          <a:lstStyle/>
          <a:p>
            <a:r>
              <a:rPr lang="en-GB" dirty="0"/>
              <a:t>Broadly similar content</a:t>
            </a:r>
          </a:p>
          <a:p>
            <a:r>
              <a:rPr lang="en-GB" dirty="0"/>
              <a:t>More effective ordering </a:t>
            </a:r>
          </a:p>
          <a:p>
            <a:r>
              <a:rPr lang="en-GB" dirty="0"/>
              <a:t>Better instructor manual</a:t>
            </a:r>
          </a:p>
          <a:p>
            <a:r>
              <a:rPr lang="en-GB" dirty="0"/>
              <a:t>Better visual aids</a:t>
            </a:r>
          </a:p>
          <a:p>
            <a:r>
              <a:rPr lang="en-GB" dirty="0"/>
              <a:t>Better supporting teaching resources </a:t>
            </a:r>
          </a:p>
          <a:p>
            <a:r>
              <a:rPr lang="en-GB" dirty="0"/>
              <a:t>Builds confidence faster and better position of the “what ifs” and how to use equipment</a:t>
            </a:r>
          </a:p>
          <a:p>
            <a:pPr lvl="4"/>
            <a:endParaRPr lang="en-GB" altLang="en-US" dirty="0"/>
          </a:p>
          <a:p>
            <a:pPr lvl="1"/>
            <a:endParaRPr lang="en-GB" altLang="en-US" dirty="0"/>
          </a:p>
          <a:p>
            <a:endParaRPr lang="en-US" dirty="0"/>
          </a:p>
        </p:txBody>
      </p:sp>
      <p:pic>
        <p:nvPicPr>
          <p:cNvPr id="13" name="Picture 12"/>
          <p:cNvPicPr>
            <a:picLocks noChangeAspect="1"/>
          </p:cNvPicPr>
          <p:nvPr/>
        </p:nvPicPr>
        <p:blipFill>
          <a:blip r:embed="rId2"/>
          <a:stretch>
            <a:fillRect/>
          </a:stretch>
        </p:blipFill>
        <p:spPr>
          <a:xfrm>
            <a:off x="5845496" y="2693561"/>
            <a:ext cx="2142564" cy="1481899"/>
          </a:xfrm>
          <a:prstGeom prst="rect">
            <a:avLst/>
          </a:prstGeom>
        </p:spPr>
      </p:pic>
      <p:pic>
        <p:nvPicPr>
          <p:cNvPr id="14" name="Picture 13"/>
          <p:cNvPicPr>
            <a:picLocks noChangeAspect="1"/>
          </p:cNvPicPr>
          <p:nvPr/>
        </p:nvPicPr>
        <p:blipFill rotWithShape="1">
          <a:blip r:embed="rId3"/>
          <a:srcRect l="7164" t="26508" r="5484" b="34696"/>
          <a:stretch/>
        </p:blipFill>
        <p:spPr>
          <a:xfrm>
            <a:off x="5838382" y="957278"/>
            <a:ext cx="2156791" cy="1441420"/>
          </a:xfrm>
          <a:prstGeom prst="rect">
            <a:avLst/>
          </a:prstGeom>
        </p:spPr>
      </p:pic>
      <p:pic>
        <p:nvPicPr>
          <p:cNvPr id="15" name="Picture 14"/>
          <p:cNvPicPr>
            <a:picLocks noChangeAspect="1"/>
          </p:cNvPicPr>
          <p:nvPr/>
        </p:nvPicPr>
        <p:blipFill rotWithShape="1">
          <a:blip r:embed="rId4"/>
          <a:srcRect t="7049"/>
          <a:stretch/>
        </p:blipFill>
        <p:spPr>
          <a:xfrm>
            <a:off x="5845496" y="4470322"/>
            <a:ext cx="2149677" cy="1423201"/>
          </a:xfrm>
          <a:prstGeom prst="rect">
            <a:avLst/>
          </a:prstGeom>
        </p:spPr>
      </p:pic>
    </p:spTree>
    <p:extLst>
      <p:ext uri="{BB962C8B-B14F-4D97-AF65-F5344CB8AC3E}">
        <p14:creationId xmlns:p14="http://schemas.microsoft.com/office/powerpoint/2010/main" val="2573977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739"/>
            <a:ext cx="8229600" cy="642648"/>
          </a:xfrm>
        </p:spPr>
        <p:txBody>
          <a:bodyPr>
            <a:normAutofit/>
          </a:bodyPr>
          <a:lstStyle/>
          <a:p>
            <a:r>
              <a:rPr lang="en-GB" dirty="0" smtClean="0"/>
              <a:t>Summary of changes in pool lessons</a:t>
            </a:r>
            <a:endParaRPr lang="en-GB" dirty="0"/>
          </a:p>
        </p:txBody>
      </p:sp>
      <p:sp>
        <p:nvSpPr>
          <p:cNvPr id="3" name="Content Placeholder 2"/>
          <p:cNvSpPr>
            <a:spLocks noGrp="1"/>
          </p:cNvSpPr>
          <p:nvPr>
            <p:ph sz="half" idx="1"/>
          </p:nvPr>
        </p:nvSpPr>
        <p:spPr>
          <a:xfrm>
            <a:off x="0" y="956107"/>
            <a:ext cx="3886200" cy="3861816"/>
          </a:xfrm>
        </p:spPr>
        <p:txBody>
          <a:bodyPr>
            <a:noAutofit/>
          </a:bodyPr>
          <a:lstStyle/>
          <a:p>
            <a:r>
              <a:rPr lang="en-GB" sz="1050" u="sng" dirty="0" smtClean="0"/>
              <a:t>OS1</a:t>
            </a:r>
            <a:endParaRPr lang="en-GB" sz="1050" dirty="0" smtClean="0"/>
          </a:p>
          <a:p>
            <a:pPr lvl="2"/>
            <a:r>
              <a:rPr lang="en-GB" sz="1050" dirty="0"/>
              <a:t>Snorkelling hasn't changed</a:t>
            </a:r>
          </a:p>
          <a:p>
            <a:pPr lvl="2"/>
            <a:r>
              <a:rPr lang="en-GB" sz="1050" dirty="0"/>
              <a:t>Surface Scuba work hasn't changed</a:t>
            </a:r>
          </a:p>
          <a:p>
            <a:pPr lvl="2"/>
            <a:r>
              <a:rPr lang="en-GB" sz="1050" dirty="0"/>
              <a:t>Emphasis on regular gas checks and use of underwater signals</a:t>
            </a:r>
          </a:p>
          <a:p>
            <a:pPr lvl="2"/>
            <a:r>
              <a:rPr lang="en-GB" sz="1050" dirty="0"/>
              <a:t>Emphasis on not using hands for trim correction</a:t>
            </a:r>
          </a:p>
          <a:p>
            <a:pPr lvl="2"/>
            <a:r>
              <a:rPr lang="en-GB" sz="1050" dirty="0">
                <a:solidFill>
                  <a:schemeClr val="accent1"/>
                </a:solidFill>
              </a:rPr>
              <a:t>Suggests breaking down buoyancy into steps, inflating/deflating BCD in small bursts during ascent and descent.</a:t>
            </a:r>
          </a:p>
          <a:p>
            <a:pPr lvl="2"/>
            <a:r>
              <a:rPr lang="en-GB" sz="1050" dirty="0"/>
              <a:t>Underwater phase hasn't really changed</a:t>
            </a:r>
          </a:p>
          <a:p>
            <a:r>
              <a:rPr lang="en-GB" sz="1050" u="sng" dirty="0"/>
              <a:t>OS2</a:t>
            </a:r>
            <a:endParaRPr lang="en-GB" sz="1050" dirty="0"/>
          </a:p>
          <a:p>
            <a:pPr lvl="2"/>
            <a:r>
              <a:rPr lang="en-GB" sz="1050" dirty="0">
                <a:solidFill>
                  <a:schemeClr val="accent1"/>
                </a:solidFill>
              </a:rPr>
              <a:t>Introduces fill BCD by mouth within buddy check and surface scuba work</a:t>
            </a:r>
          </a:p>
          <a:p>
            <a:pPr lvl="2"/>
            <a:r>
              <a:rPr lang="en-GB" sz="1050" dirty="0"/>
              <a:t>Greater emphasis on buoyancy recap</a:t>
            </a:r>
          </a:p>
          <a:p>
            <a:pPr lvl="2"/>
            <a:r>
              <a:rPr lang="en-GB" sz="1050" dirty="0"/>
              <a:t>Emphasis of gas checks and signals</a:t>
            </a:r>
          </a:p>
          <a:p>
            <a:pPr lvl="2"/>
            <a:r>
              <a:rPr lang="en-GB" sz="1050" dirty="0"/>
              <a:t>Controlled self lift to surface brought forward to be part of early buoyancy work</a:t>
            </a:r>
          </a:p>
          <a:p>
            <a:pPr lvl="2"/>
            <a:r>
              <a:rPr lang="en-GB" sz="1050" dirty="0">
                <a:solidFill>
                  <a:schemeClr val="accent1"/>
                </a:solidFill>
              </a:rPr>
              <a:t>Extra steps added to mask clear in the shallows with mask strap not fitted covering remove and replace*</a:t>
            </a:r>
          </a:p>
          <a:p>
            <a:pPr lvl="2"/>
            <a:r>
              <a:rPr lang="en-GB" sz="1050" dirty="0"/>
              <a:t>Normal mask clear progression follows</a:t>
            </a:r>
          </a:p>
          <a:p>
            <a:pPr lvl="2"/>
            <a:r>
              <a:rPr lang="en-GB" sz="1050" dirty="0">
                <a:solidFill>
                  <a:schemeClr val="accent1"/>
                </a:solidFill>
              </a:rPr>
              <a:t>DV removal, location and replace follows the Ben T approach *</a:t>
            </a:r>
          </a:p>
          <a:p>
            <a:pPr lvl="2"/>
            <a:r>
              <a:rPr lang="en-GB" sz="1050" dirty="0">
                <a:solidFill>
                  <a:schemeClr val="accent1"/>
                </a:solidFill>
              </a:rPr>
              <a:t>AS is as normal, emphasis on being positioned to see each others faces clearly*</a:t>
            </a:r>
          </a:p>
          <a:p>
            <a:endParaRPr lang="en-GB" sz="1050" dirty="0"/>
          </a:p>
        </p:txBody>
      </p:sp>
      <p:sp>
        <p:nvSpPr>
          <p:cNvPr id="4" name="Content Placeholder 3"/>
          <p:cNvSpPr>
            <a:spLocks noGrp="1"/>
          </p:cNvSpPr>
          <p:nvPr>
            <p:ph sz="half" idx="2"/>
          </p:nvPr>
        </p:nvSpPr>
        <p:spPr>
          <a:xfrm>
            <a:off x="4257136" y="956107"/>
            <a:ext cx="3886200" cy="3263504"/>
          </a:xfrm>
        </p:spPr>
        <p:txBody>
          <a:bodyPr>
            <a:normAutofit fontScale="25000" lnSpcReduction="20000"/>
          </a:bodyPr>
          <a:lstStyle/>
          <a:p>
            <a:r>
              <a:rPr lang="en-GB" sz="4200" u="sng" dirty="0"/>
              <a:t>OS3</a:t>
            </a:r>
            <a:endParaRPr lang="en-GB" sz="4200" dirty="0"/>
          </a:p>
          <a:p>
            <a:pPr lvl="2"/>
            <a:r>
              <a:rPr lang="en-GB" sz="4200" dirty="0"/>
              <a:t>Switch between </a:t>
            </a:r>
            <a:r>
              <a:rPr lang="en-GB" sz="4200" dirty="0" err="1"/>
              <a:t>reg</a:t>
            </a:r>
            <a:r>
              <a:rPr lang="en-GB" sz="4200" dirty="0"/>
              <a:t> and snorkel now in this lesson at the start, as prelude to deep water descent</a:t>
            </a:r>
          </a:p>
          <a:p>
            <a:pPr lvl="2"/>
            <a:r>
              <a:rPr lang="en-GB" sz="4200" dirty="0"/>
              <a:t>Buoyancy work spelled out a bit more</a:t>
            </a:r>
          </a:p>
          <a:p>
            <a:pPr lvl="2"/>
            <a:r>
              <a:rPr lang="en-GB" sz="4200" dirty="0"/>
              <a:t>BC inflator as before</a:t>
            </a:r>
          </a:p>
          <a:p>
            <a:pPr lvl="2"/>
            <a:r>
              <a:rPr lang="en-GB" sz="4200" dirty="0"/>
              <a:t>Extra buoyancy work emphasised (mid water hover, then ascend as pair added</a:t>
            </a:r>
          </a:p>
          <a:p>
            <a:pPr lvl="2"/>
            <a:r>
              <a:rPr lang="en-GB" sz="4200" dirty="0"/>
              <a:t>Recap of mask clear and breathing from free flowing </a:t>
            </a:r>
            <a:r>
              <a:rPr lang="en-GB" sz="4200" dirty="0" err="1"/>
              <a:t>reg</a:t>
            </a:r>
            <a:r>
              <a:rPr lang="en-GB" sz="4200" dirty="0"/>
              <a:t> as before</a:t>
            </a:r>
          </a:p>
          <a:p>
            <a:r>
              <a:rPr lang="en-GB" sz="4200" u="sng" dirty="0"/>
              <a:t>OS4</a:t>
            </a:r>
            <a:endParaRPr lang="en-GB" sz="4200" dirty="0"/>
          </a:p>
          <a:p>
            <a:pPr lvl="2"/>
            <a:r>
              <a:rPr lang="en-GB" sz="4200" dirty="0">
                <a:solidFill>
                  <a:srgbClr val="FF0000"/>
                </a:solidFill>
              </a:rPr>
              <a:t>Duck Dives has gone</a:t>
            </a:r>
          </a:p>
          <a:p>
            <a:pPr lvl="2"/>
            <a:r>
              <a:rPr lang="en-GB" sz="4400" dirty="0"/>
              <a:t>Now start scuba section with 25m swim breathing from snorkel, BCD partially inflated.</a:t>
            </a:r>
          </a:p>
          <a:p>
            <a:pPr lvl="2"/>
            <a:r>
              <a:rPr lang="en-GB" sz="4200" dirty="0">
                <a:solidFill>
                  <a:srgbClr val="FF0000"/>
                </a:solidFill>
              </a:rPr>
              <a:t>Have added frog kick as "alternative finning technique", to help build on buoyancy &amp; trim work.  Assessment is to maintain buoyancy and trim whilst being task loaded with alternative finning or rolls, not to perfect the technique</a:t>
            </a:r>
          </a:p>
          <a:p>
            <a:pPr lvl="2"/>
            <a:r>
              <a:rPr lang="en-GB" sz="4400" dirty="0"/>
              <a:t>Rest of lesson as before</a:t>
            </a:r>
          </a:p>
          <a:p>
            <a:r>
              <a:rPr lang="en-GB" sz="4200" u="sng" dirty="0"/>
              <a:t>OS5</a:t>
            </a:r>
            <a:br>
              <a:rPr lang="en-GB" sz="4200" u="sng" dirty="0"/>
            </a:br>
            <a:endParaRPr lang="en-GB" sz="4200" dirty="0"/>
          </a:p>
          <a:p>
            <a:pPr lvl="2"/>
            <a:r>
              <a:rPr lang="en-GB" sz="4200" dirty="0">
                <a:solidFill>
                  <a:srgbClr val="FF0000"/>
                </a:solidFill>
              </a:rPr>
              <a:t>AS skill added to by adding extra progressions, in which the drill starts with pair swimming side by side, then after obtaining AS and grip continue to swim side by side for a further 10m.*</a:t>
            </a:r>
          </a:p>
          <a:p>
            <a:pPr lvl="2"/>
            <a:r>
              <a:rPr lang="en-GB" sz="4200" dirty="0">
                <a:solidFill>
                  <a:srgbClr val="FF0000"/>
                </a:solidFill>
              </a:rPr>
              <a:t>CBL added to by final progressions in which casualty and rescuer start 3m apart and the rescuer has to swim to the casualty and deal with a casualty starting face down.*</a:t>
            </a:r>
          </a:p>
          <a:p>
            <a:pPr marL="823500" lvl="1" indent="-571500"/>
            <a:endParaRPr lang="en-GB" sz="3600" dirty="0"/>
          </a:p>
          <a:p>
            <a:endParaRPr lang="en-GB" dirty="0"/>
          </a:p>
        </p:txBody>
      </p:sp>
    </p:spTree>
    <p:extLst>
      <p:ext uri="{BB962C8B-B14F-4D97-AF65-F5344CB8AC3E}">
        <p14:creationId xmlns:p14="http://schemas.microsoft.com/office/powerpoint/2010/main" val="1984067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1526875" y="266411"/>
            <a:ext cx="6245525" cy="6487104"/>
          </a:xfrm>
          <a:prstGeom prst="rect">
            <a:avLst/>
          </a:prstGeom>
        </p:spPr>
      </p:pic>
      <p:sp>
        <p:nvSpPr>
          <p:cNvPr id="6" name="Rounded Rectangle 5"/>
          <p:cNvSpPr/>
          <p:nvPr/>
        </p:nvSpPr>
        <p:spPr>
          <a:xfrm>
            <a:off x="1052423" y="186881"/>
            <a:ext cx="6948577" cy="6566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Tree>
    <p:extLst>
      <p:ext uri="{BB962C8B-B14F-4D97-AF65-F5344CB8AC3E}">
        <p14:creationId xmlns:p14="http://schemas.microsoft.com/office/powerpoint/2010/main" val="573729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488245"/>
            <a:ext cx="8229600" cy="938719"/>
          </a:xfrm>
        </p:spPr>
        <p:txBody>
          <a:bodyPr/>
          <a:lstStyle/>
          <a:p>
            <a:r>
              <a:rPr lang="en-GB" dirty="0" smtClean="0"/>
              <a:t>From BSAC: Key </a:t>
            </a:r>
            <a:r>
              <a:rPr lang="en-GB" dirty="0"/>
              <a:t>updates to Ocean Diver </a:t>
            </a:r>
            <a:r>
              <a:rPr lang="en-GB" dirty="0" smtClean="0"/>
              <a:t>include</a:t>
            </a:r>
            <a:endParaRPr lang="en-GB" dirty="0"/>
          </a:p>
        </p:txBody>
      </p:sp>
      <p:sp>
        <p:nvSpPr>
          <p:cNvPr id="3" name="Content Placeholder 2"/>
          <p:cNvSpPr>
            <a:spLocks noGrp="1"/>
          </p:cNvSpPr>
          <p:nvPr>
            <p:ph sz="quarter" idx="11"/>
          </p:nvPr>
        </p:nvSpPr>
        <p:spPr>
          <a:xfrm>
            <a:off x="1012323" y="1624875"/>
            <a:ext cx="7493322" cy="3365136"/>
          </a:xfrm>
          <a:solidFill>
            <a:schemeClr val="bg2"/>
          </a:solidFill>
        </p:spPr>
        <p:txBody>
          <a:bodyPr/>
          <a:lstStyle/>
          <a:p>
            <a:pPr marL="342900" indent="-342900">
              <a:buFont typeface="Arial" panose="020B0604020202020204" pitchFamily="34" charset="0"/>
              <a:buChar char="•"/>
            </a:pPr>
            <a:r>
              <a:rPr lang="en-GB" sz="1400" dirty="0" smtClean="0">
                <a:solidFill>
                  <a:schemeClr val="bg2">
                    <a:lumMod val="50000"/>
                  </a:schemeClr>
                </a:solidFill>
              </a:rPr>
              <a:t>Greater </a:t>
            </a:r>
            <a:r>
              <a:rPr lang="en-GB" sz="1400" dirty="0">
                <a:solidFill>
                  <a:schemeClr val="bg2">
                    <a:lumMod val="50000"/>
                  </a:schemeClr>
                </a:solidFill>
              </a:rPr>
              <a:t>flexibility in delivery by tracking student progress using the skills elements. The theory lessons can also be delivered via Skype (or a similar system) if face to face sessions are not always possible. Open water sessions can be delivered in a minimum of four dives or more to suit the student’s needs.</a:t>
            </a:r>
          </a:p>
          <a:p>
            <a:pPr marL="342900" indent="-342900">
              <a:buFont typeface="Arial" panose="020B0604020202020204" pitchFamily="34" charset="0"/>
              <a:buChar char="•"/>
            </a:pPr>
            <a:r>
              <a:rPr lang="en-GB" sz="1400" dirty="0">
                <a:solidFill>
                  <a:schemeClr val="bg2">
                    <a:lumMod val="50000"/>
                  </a:schemeClr>
                </a:solidFill>
              </a:rPr>
              <a:t>Clearer, more engaging training materials and improved instructor resources, with simplified language and improved visuals.</a:t>
            </a:r>
          </a:p>
          <a:p>
            <a:pPr marL="342900" indent="-342900">
              <a:buFont typeface="Arial" panose="020B0604020202020204" pitchFamily="34" charset="0"/>
              <a:buChar char="•"/>
            </a:pPr>
            <a:r>
              <a:rPr lang="en-GB" sz="1400" dirty="0">
                <a:solidFill>
                  <a:schemeClr val="bg2">
                    <a:lumMod val="50000"/>
                  </a:schemeClr>
                </a:solidFill>
              </a:rPr>
              <a:t>Updated student guide and improved tracking methods of students’ progress.</a:t>
            </a:r>
          </a:p>
          <a:p>
            <a:pPr marL="342900" indent="-342900">
              <a:buFont typeface="Arial" panose="020B0604020202020204" pitchFamily="34" charset="0"/>
              <a:buChar char="•"/>
            </a:pPr>
            <a:r>
              <a:rPr lang="en-GB" sz="1400" dirty="0">
                <a:solidFill>
                  <a:schemeClr val="bg2">
                    <a:lumMod val="50000"/>
                  </a:schemeClr>
                </a:solidFill>
              </a:rPr>
              <a:t>Updated performance standards for skills.</a:t>
            </a:r>
          </a:p>
          <a:p>
            <a:pPr marL="342900" indent="-342900">
              <a:buFont typeface="Arial" panose="020B0604020202020204" pitchFamily="34" charset="0"/>
              <a:buChar char="•"/>
            </a:pPr>
            <a:r>
              <a:rPr lang="en-GB" sz="1400" dirty="0">
                <a:solidFill>
                  <a:schemeClr val="bg2">
                    <a:lumMod val="50000"/>
                  </a:schemeClr>
                </a:solidFill>
              </a:rPr>
              <a:t>Additional teaching resources and student resources including skills videos and student quizzes.</a:t>
            </a:r>
          </a:p>
          <a:p>
            <a:pPr lvl="1"/>
            <a:endParaRPr lang="en-GB" altLang="en-US" sz="1400" dirty="0"/>
          </a:p>
          <a:p>
            <a:endParaRPr lang="en-US" sz="1400" dirty="0"/>
          </a:p>
        </p:txBody>
      </p:sp>
      <p:sp>
        <p:nvSpPr>
          <p:cNvPr id="4" name="Content Placeholder 3"/>
          <p:cNvSpPr txBox="1">
            <a:spLocks/>
          </p:cNvSpPr>
          <p:nvPr/>
        </p:nvSpPr>
        <p:spPr>
          <a:xfrm>
            <a:off x="389941" y="2125266"/>
            <a:ext cx="3886200" cy="3263504"/>
          </a:xfrm>
          <a:prstGeom prst="rect">
            <a:avLst/>
          </a:prstGeom>
        </p:spPr>
        <p:txBody>
          <a:bodyPr>
            <a:normAutofit/>
          </a:bodyPr>
          <a:lstStyle>
            <a:lvl1pPr marL="0" indent="0" algn="l" defTabSz="457200" rtl="0" eaLnBrk="1" latinLnBrk="0" hangingPunct="1">
              <a:spcBef>
                <a:spcPts val="900"/>
              </a:spcBef>
              <a:spcAft>
                <a:spcPts val="800"/>
              </a:spcAft>
              <a:buFontTx/>
              <a:buNone/>
              <a:defRPr sz="2000" b="1" kern="1200">
                <a:solidFill>
                  <a:schemeClr val="accent1"/>
                </a:solidFill>
                <a:latin typeface="Arial" panose="020B0604020202020204" pitchFamily="34" charset="0"/>
                <a:ea typeface="+mn-ea"/>
                <a:cs typeface="Arial" panose="020B0604020202020204" pitchFamily="34" charset="0"/>
              </a:defRPr>
            </a:lvl1pPr>
            <a:lvl2pPr marL="252000" indent="-252000" algn="l" defTabSz="457200" rtl="0" eaLnBrk="1" latinLnBrk="0" hangingPunct="1">
              <a:spcBef>
                <a:spcPts val="3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457200" rtl="0" eaLnBrk="1" latinLnBrk="0" hangingPunct="1">
              <a:spcBef>
                <a:spcPts val="0"/>
              </a:spcBef>
              <a:spcAft>
                <a:spcPts val="600"/>
              </a:spcAft>
              <a:buClr>
                <a:schemeClr val="accent1"/>
              </a:buClr>
              <a:buSzPct val="10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806450" indent="-268288" algn="l" defTabSz="457200" rtl="0" eaLnBrk="1" latinLnBrk="0" hangingPunct="1">
              <a:spcBef>
                <a:spcPts val="0"/>
              </a:spcBef>
              <a:buClr>
                <a:schemeClr val="tx2"/>
              </a:buClr>
              <a:buSzPct val="80000"/>
              <a:buFont typeface="Lucida Grande"/>
              <a:buChar char="-"/>
              <a:defRPr sz="1800" kern="1200" baseline="0">
                <a:solidFill>
                  <a:schemeClr val="tx1"/>
                </a:solidFill>
                <a:latin typeface="Arial" panose="020B0604020202020204" pitchFamily="34" charset="0"/>
                <a:ea typeface="+mn-ea"/>
                <a:cs typeface="Arial" panose="020B0604020202020204" pitchFamily="34" charset="0"/>
              </a:defRPr>
            </a:lvl4pPr>
            <a:lvl5pPr marL="985838" indent="-179388" algn="l" defTabSz="457200" rtl="0" eaLnBrk="1" latinLnBrk="0" hangingPunct="1">
              <a:spcBef>
                <a:spcPts val="0"/>
              </a:spcBef>
              <a:buClr>
                <a:schemeClr val="accent2"/>
              </a:buClr>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6" name="TextBox 5"/>
          <p:cNvSpPr txBox="1"/>
          <p:nvPr/>
        </p:nvSpPr>
        <p:spPr>
          <a:xfrm>
            <a:off x="1677691" y="5202536"/>
            <a:ext cx="5928418" cy="1200329"/>
          </a:xfrm>
          <a:prstGeom prst="rect">
            <a:avLst/>
          </a:prstGeom>
          <a:noFill/>
        </p:spPr>
        <p:txBody>
          <a:bodyPr wrap="square" rtlCol="0">
            <a:spAutoFit/>
          </a:bodyPr>
          <a:lstStyle/>
          <a:p>
            <a:r>
              <a:rPr lang="en-GB" dirty="0" smtClean="0"/>
              <a:t>This presentation is to help break down the new course and summaries some of the changes a little more</a:t>
            </a:r>
          </a:p>
          <a:p>
            <a:r>
              <a:rPr lang="en-GB" dirty="0" smtClean="0">
                <a:solidFill>
                  <a:srgbClr val="FF0000"/>
                </a:solidFill>
              </a:rPr>
              <a:t>NB this is not exhaustive and please read the Instructor Manual</a:t>
            </a:r>
            <a:endParaRPr lang="en-GB" dirty="0">
              <a:solidFill>
                <a:srgbClr val="FF0000"/>
              </a:solidFill>
            </a:endParaRPr>
          </a:p>
        </p:txBody>
      </p:sp>
      <p:sp>
        <p:nvSpPr>
          <p:cNvPr id="7" name="Rounded Rectangle 6"/>
          <p:cNvSpPr/>
          <p:nvPr/>
        </p:nvSpPr>
        <p:spPr>
          <a:xfrm>
            <a:off x="1607964" y="5187922"/>
            <a:ext cx="6081622" cy="121494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931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826475"/>
            <a:ext cx="8229600" cy="400110"/>
          </a:xfrm>
        </p:spPr>
        <p:txBody>
          <a:bodyPr/>
          <a:lstStyle/>
          <a:p>
            <a:endParaRPr lang="en-GB" dirty="0"/>
          </a:p>
        </p:txBody>
      </p:sp>
      <p:pic>
        <p:nvPicPr>
          <p:cNvPr id="4" name="Picture 3"/>
          <p:cNvPicPr>
            <a:picLocks noChangeAspect="1"/>
          </p:cNvPicPr>
          <p:nvPr/>
        </p:nvPicPr>
        <p:blipFill rotWithShape="1">
          <a:blip r:embed="rId2"/>
          <a:srcRect b="49643"/>
          <a:stretch/>
        </p:blipFill>
        <p:spPr>
          <a:xfrm>
            <a:off x="912311" y="1214279"/>
            <a:ext cx="6735813" cy="4394445"/>
          </a:xfrm>
          <a:prstGeom prst="rect">
            <a:avLst/>
          </a:prstGeom>
        </p:spPr>
      </p:pic>
      <p:sp>
        <p:nvSpPr>
          <p:cNvPr id="6" name="Rounded Rectangle 5"/>
          <p:cNvSpPr/>
          <p:nvPr/>
        </p:nvSpPr>
        <p:spPr>
          <a:xfrm>
            <a:off x="794909" y="1044019"/>
            <a:ext cx="6986117" cy="49685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Tree>
    <p:extLst>
      <p:ext uri="{BB962C8B-B14F-4D97-AF65-F5344CB8AC3E}">
        <p14:creationId xmlns:p14="http://schemas.microsoft.com/office/powerpoint/2010/main" val="2338297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fld id="{1D5DACE7-0C4C-4E4B-B378-B10D9567E81F}" type="datetime1">
              <a:rPr lang="en-GB" smtClean="0"/>
              <a:t>16/12/2017</a:t>
            </a:fld>
            <a:endParaRPr lang="en-GB"/>
          </a:p>
        </p:txBody>
      </p:sp>
      <p:pic>
        <p:nvPicPr>
          <p:cNvPr id="5" name="Picture 4"/>
          <p:cNvPicPr>
            <a:picLocks noChangeAspect="1"/>
          </p:cNvPicPr>
          <p:nvPr/>
        </p:nvPicPr>
        <p:blipFill rotWithShape="1">
          <a:blip r:embed="rId2"/>
          <a:srcRect t="49804"/>
          <a:stretch/>
        </p:blipFill>
        <p:spPr>
          <a:xfrm>
            <a:off x="1053501" y="893686"/>
            <a:ext cx="7168426" cy="4661725"/>
          </a:xfrm>
          <a:prstGeom prst="rect">
            <a:avLst/>
          </a:prstGeom>
        </p:spPr>
      </p:pic>
    </p:spTree>
    <p:extLst>
      <p:ext uri="{BB962C8B-B14F-4D97-AF65-F5344CB8AC3E}">
        <p14:creationId xmlns:p14="http://schemas.microsoft.com/office/powerpoint/2010/main" val="3014624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826475"/>
            <a:ext cx="8229600" cy="400110"/>
          </a:xfrm>
        </p:spPr>
        <p:txBody>
          <a:bodyPr/>
          <a:lstStyle/>
          <a:p>
            <a:endParaRPr lang="en-GB"/>
          </a:p>
        </p:txBody>
      </p:sp>
      <p:pic>
        <p:nvPicPr>
          <p:cNvPr id="4" name="Picture 3"/>
          <p:cNvPicPr>
            <a:picLocks noChangeAspect="1"/>
          </p:cNvPicPr>
          <p:nvPr/>
        </p:nvPicPr>
        <p:blipFill>
          <a:blip r:embed="rId2"/>
          <a:stretch>
            <a:fillRect/>
          </a:stretch>
        </p:blipFill>
        <p:spPr>
          <a:xfrm>
            <a:off x="375924" y="1679788"/>
            <a:ext cx="8535163" cy="3143078"/>
          </a:xfrm>
          <a:prstGeom prst="rect">
            <a:avLst/>
          </a:prstGeom>
        </p:spPr>
      </p:pic>
    </p:spTree>
    <p:extLst>
      <p:ext uri="{BB962C8B-B14F-4D97-AF65-F5344CB8AC3E}">
        <p14:creationId xmlns:p14="http://schemas.microsoft.com/office/powerpoint/2010/main" val="980662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7086"/>
            <a:ext cx="9143999" cy="642648"/>
          </a:xfrm>
        </p:spPr>
        <p:txBody>
          <a:bodyPr>
            <a:normAutofit fontScale="90000"/>
          </a:bodyPr>
          <a:lstStyle/>
          <a:p>
            <a:r>
              <a:rPr lang="en-GB" dirty="0" smtClean="0"/>
              <a:t>Full mask clear lesson OS2 - </a:t>
            </a:r>
            <a:r>
              <a:rPr lang="en-GB" dirty="0"/>
              <a:t>ICUC adapted version from IM </a:t>
            </a:r>
            <a:r>
              <a:rPr lang="en-GB" dirty="0" smtClean="0"/>
              <a:t/>
            </a:r>
            <a:br>
              <a:rPr lang="en-GB" dirty="0" smtClean="0"/>
            </a:br>
            <a:r>
              <a:rPr lang="en-GB" dirty="0" smtClean="0"/>
              <a:t>Having trialled this at the pool this is the slightly more broken down for our ADI, I hope its useful</a:t>
            </a:r>
            <a:endParaRPr lang="en-GB" dirty="0"/>
          </a:p>
        </p:txBody>
      </p:sp>
      <p:sp>
        <p:nvSpPr>
          <p:cNvPr id="3" name="Content Placeholder 2"/>
          <p:cNvSpPr>
            <a:spLocks noGrp="1"/>
          </p:cNvSpPr>
          <p:nvPr>
            <p:ph idx="1"/>
          </p:nvPr>
        </p:nvSpPr>
        <p:spPr>
          <a:xfrm>
            <a:off x="310551" y="1960250"/>
            <a:ext cx="8229600" cy="4965462"/>
          </a:xfrm>
        </p:spPr>
        <p:txBody>
          <a:bodyPr/>
          <a:lstStyle/>
          <a:p>
            <a:pPr marL="342900" indent="-342900">
              <a:buFont typeface="Arial" panose="020B0604020202020204" pitchFamily="34" charset="0"/>
              <a:buChar char="•"/>
            </a:pPr>
            <a:r>
              <a:rPr lang="en-GB" dirty="0" smtClean="0"/>
              <a:t>Location: In standing depth, in SCUBA kit and no fins. </a:t>
            </a:r>
          </a:p>
          <a:p>
            <a:pPr marL="342900" indent="-342900">
              <a:buFont typeface="Arial" panose="020B0604020202020204" pitchFamily="34" charset="0"/>
              <a:buChar char="•"/>
            </a:pPr>
            <a:r>
              <a:rPr lang="en-GB" dirty="0" smtClean="0"/>
              <a:t>Initially holding on to side remind the student of controls to BCD and get to stage were the are neutrally buoyant/able to submerge face easily. Ask which technique they prefer to spread legs or bend to be al</a:t>
            </a:r>
          </a:p>
          <a:p>
            <a:pPr marL="342900" indent="-342900">
              <a:buFont typeface="Arial" panose="020B0604020202020204" pitchFamily="34" charset="0"/>
              <a:buChar char="•"/>
            </a:pPr>
            <a:r>
              <a:rPr lang="en-GB" dirty="0" smtClean="0"/>
              <a:t>Initially get breathing through DV, slowly submerge to degree of only just nose underwater ( You may suggest to close their eyes when breathing out and support student via the arm)</a:t>
            </a:r>
          </a:p>
          <a:p>
            <a:pPr marL="342900" indent="-342900">
              <a:buFont typeface="Arial" panose="020B0604020202020204" pitchFamily="34" charset="0"/>
              <a:buChar char="•"/>
            </a:pPr>
            <a:r>
              <a:rPr lang="en-GB" dirty="0" smtClean="0"/>
              <a:t>Fully submerge and breath DV 8 breaths with out mask. (NB </a:t>
            </a:r>
            <a:r>
              <a:rPr lang="en-GB" dirty="0"/>
              <a:t>support student via the </a:t>
            </a:r>
            <a:r>
              <a:rPr lang="en-GB" dirty="0" smtClean="0"/>
              <a:t>arm as you will be able to feel if the bolt to the surface/Therefore finding out who breathes through their nose)</a:t>
            </a:r>
            <a:endParaRPr lang="en-GB" dirty="0"/>
          </a:p>
          <a:p>
            <a:pPr marL="342900" indent="-342900">
              <a:buFont typeface="Arial" panose="020B0604020202020204" pitchFamily="34" charset="0"/>
              <a:buChar char="•"/>
            </a:pPr>
            <a:endParaRPr lang="en-GB" dirty="0"/>
          </a:p>
        </p:txBody>
      </p:sp>
      <p:sp>
        <p:nvSpPr>
          <p:cNvPr id="4" name="Date Placeholder 3"/>
          <p:cNvSpPr>
            <a:spLocks noGrp="1"/>
          </p:cNvSpPr>
          <p:nvPr>
            <p:ph type="dt" sz="half" idx="10"/>
          </p:nvPr>
        </p:nvSpPr>
        <p:spPr/>
        <p:txBody>
          <a:bodyPr/>
          <a:lstStyle/>
          <a:p>
            <a:fld id="{FA015A77-C6D1-4F5C-9318-ABFEBAEC5182}" type="datetime1">
              <a:rPr lang="en-GB" smtClean="0"/>
              <a:t>16/12/2017</a:t>
            </a:fld>
            <a:endParaRPr lang="en-GB"/>
          </a:p>
        </p:txBody>
      </p:sp>
    </p:spTree>
    <p:extLst>
      <p:ext uri="{BB962C8B-B14F-4D97-AF65-F5344CB8AC3E}">
        <p14:creationId xmlns:p14="http://schemas.microsoft.com/office/powerpoint/2010/main" val="756199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232"/>
            <a:ext cx="8229600" cy="642648"/>
          </a:xfrm>
        </p:spPr>
        <p:txBody>
          <a:bodyPr/>
          <a:lstStyle/>
          <a:p>
            <a:r>
              <a:rPr lang="en-GB" dirty="0" smtClean="0"/>
              <a:t>ICUC Mask Clear </a:t>
            </a:r>
            <a:endParaRPr lang="en-GB" dirty="0"/>
          </a:p>
        </p:txBody>
      </p:sp>
      <p:sp>
        <p:nvSpPr>
          <p:cNvPr id="3" name="Content Placeholder 2"/>
          <p:cNvSpPr>
            <a:spLocks noGrp="1"/>
          </p:cNvSpPr>
          <p:nvPr>
            <p:ph idx="1"/>
          </p:nvPr>
        </p:nvSpPr>
        <p:spPr>
          <a:xfrm>
            <a:off x="319177" y="1400576"/>
            <a:ext cx="8229600" cy="4067780"/>
          </a:xfrm>
        </p:spPr>
        <p:txBody>
          <a:bodyPr/>
          <a:lstStyle/>
          <a:p>
            <a:pPr marL="342900" indent="-342900">
              <a:buFont typeface="Arial" panose="020B0604020202020204" pitchFamily="34" charset="0"/>
              <a:buChar char="•"/>
            </a:pPr>
            <a:r>
              <a:rPr lang="en-GB" dirty="0" smtClean="0"/>
              <a:t>Hold mask with strap in front demonstrate palm on top of the mask (Adapt for mask and student). </a:t>
            </a:r>
            <a:br>
              <a:rPr lang="en-GB" dirty="0" smtClean="0"/>
            </a:br>
            <a:r>
              <a:rPr lang="en-GB" dirty="0" smtClean="0"/>
              <a:t>Clear hair from forehead, apply mask to face (no water inside). </a:t>
            </a:r>
            <a:br>
              <a:rPr lang="en-GB" dirty="0" smtClean="0"/>
            </a:br>
            <a:r>
              <a:rPr lang="en-GB" dirty="0" smtClean="0"/>
              <a:t>Take breath on surface breath through nose. </a:t>
            </a:r>
          </a:p>
          <a:p>
            <a:pPr marL="594900" lvl="1" indent="-342900"/>
            <a:r>
              <a:rPr lang="en-GB" dirty="0" smtClean="0"/>
              <a:t>Initial above water, half surface submerged, then submerged. Then few repetitions. (This can be relatively quick depending on student</a:t>
            </a:r>
          </a:p>
          <a:p>
            <a:pPr marL="594900" lvl="1" indent="-342900"/>
            <a:r>
              <a:rPr lang="en-GB" dirty="0" smtClean="0"/>
              <a:t>If student struggles add regulator to mouth</a:t>
            </a:r>
          </a:p>
          <a:p>
            <a:pPr marL="342900" indent="-342900">
              <a:buFont typeface="Arial" panose="020B0604020202020204" pitchFamily="34" charset="0"/>
              <a:buChar char="•"/>
            </a:pPr>
            <a:r>
              <a:rPr lang="en-GB" dirty="0" smtClean="0"/>
              <a:t>As above but apply mask under water, </a:t>
            </a:r>
            <a:r>
              <a:rPr lang="en-GB" dirty="0"/>
              <a:t>you may need to support the </a:t>
            </a:r>
            <a:r>
              <a:rPr lang="en-GB" dirty="0" smtClean="0"/>
              <a:t>student as they wont be holding on to the. </a:t>
            </a:r>
          </a:p>
          <a:p>
            <a:pPr marL="594900" lvl="1" indent="-342900"/>
            <a:r>
              <a:rPr lang="en-GB" dirty="0" smtClean="0"/>
              <a:t>Get the students to watch you with their mask on their face</a:t>
            </a:r>
            <a:endParaRPr lang="en-GB" dirty="0"/>
          </a:p>
        </p:txBody>
      </p:sp>
      <p:sp>
        <p:nvSpPr>
          <p:cNvPr id="4" name="Date Placeholder 3"/>
          <p:cNvSpPr>
            <a:spLocks noGrp="1"/>
          </p:cNvSpPr>
          <p:nvPr>
            <p:ph type="dt" sz="half" idx="10"/>
          </p:nvPr>
        </p:nvSpPr>
        <p:spPr/>
        <p:txBody>
          <a:bodyPr/>
          <a:lstStyle/>
          <a:p>
            <a:fld id="{723C661E-B459-45B5-B9BA-8837BC45011B}" type="datetime1">
              <a:rPr lang="en-GB" smtClean="0"/>
              <a:t>16/12/2017</a:t>
            </a:fld>
            <a:endParaRPr lang="en-GB"/>
          </a:p>
        </p:txBody>
      </p:sp>
    </p:spTree>
    <p:extLst>
      <p:ext uri="{BB962C8B-B14F-4D97-AF65-F5344CB8AC3E}">
        <p14:creationId xmlns:p14="http://schemas.microsoft.com/office/powerpoint/2010/main" val="2202875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757"/>
            <a:ext cx="8229600" cy="642648"/>
          </a:xfrm>
        </p:spPr>
        <p:txBody>
          <a:bodyPr/>
          <a:lstStyle/>
          <a:p>
            <a:r>
              <a:rPr lang="en-GB" dirty="0" smtClean="0"/>
              <a:t>ICUC Mask Clear</a:t>
            </a:r>
            <a:endParaRPr lang="en-GB" dirty="0"/>
          </a:p>
        </p:txBody>
      </p:sp>
      <p:sp>
        <p:nvSpPr>
          <p:cNvPr id="3" name="Content Placeholder 2"/>
          <p:cNvSpPr>
            <a:spLocks noGrp="1"/>
          </p:cNvSpPr>
          <p:nvPr>
            <p:ph idx="1"/>
          </p:nvPr>
        </p:nvSpPr>
        <p:spPr>
          <a:xfrm>
            <a:off x="360485" y="930520"/>
            <a:ext cx="8229600" cy="400110"/>
          </a:xfrm>
        </p:spPr>
        <p:txBody>
          <a:bodyPr/>
          <a:lstStyle/>
          <a:p>
            <a:pPr marL="342900" indent="-342900">
              <a:buFont typeface="Arial" panose="020B0604020202020204" pitchFamily="34" charset="0"/>
              <a:buChar char="•"/>
            </a:pPr>
            <a:r>
              <a:rPr lang="en-GB" dirty="0" smtClean="0"/>
              <a:t>Strap on and in standing depth as manual </a:t>
            </a:r>
            <a:endParaRPr lang="en-GB" dirty="0"/>
          </a:p>
        </p:txBody>
      </p:sp>
      <p:sp>
        <p:nvSpPr>
          <p:cNvPr id="4" name="Date Placeholder 3"/>
          <p:cNvSpPr>
            <a:spLocks noGrp="1"/>
          </p:cNvSpPr>
          <p:nvPr>
            <p:ph type="dt" sz="half" idx="10"/>
          </p:nvPr>
        </p:nvSpPr>
        <p:spPr/>
        <p:txBody>
          <a:bodyPr/>
          <a:lstStyle/>
          <a:p>
            <a:fld id="{F986CD97-6172-401D-BA03-52A9E8C7138C}" type="datetime1">
              <a:rPr lang="en-GB" smtClean="0"/>
              <a:t>16/12/2017</a:t>
            </a:fld>
            <a:endParaRPr lang="en-GB"/>
          </a:p>
        </p:txBody>
      </p:sp>
      <p:pic>
        <p:nvPicPr>
          <p:cNvPr id="5" name="Picture 4"/>
          <p:cNvPicPr>
            <a:picLocks noChangeAspect="1"/>
          </p:cNvPicPr>
          <p:nvPr/>
        </p:nvPicPr>
        <p:blipFill>
          <a:blip r:embed="rId2"/>
          <a:stretch>
            <a:fillRect/>
          </a:stretch>
        </p:blipFill>
        <p:spPr>
          <a:xfrm>
            <a:off x="-102390" y="1330630"/>
            <a:ext cx="4557017" cy="3375372"/>
          </a:xfrm>
          <a:prstGeom prst="rect">
            <a:avLst/>
          </a:prstGeom>
        </p:spPr>
      </p:pic>
      <p:pic>
        <p:nvPicPr>
          <p:cNvPr id="6" name="Picture 5"/>
          <p:cNvPicPr>
            <a:picLocks noChangeAspect="1"/>
          </p:cNvPicPr>
          <p:nvPr/>
        </p:nvPicPr>
        <p:blipFill>
          <a:blip r:embed="rId3"/>
          <a:stretch>
            <a:fillRect/>
          </a:stretch>
        </p:blipFill>
        <p:spPr>
          <a:xfrm>
            <a:off x="4102045" y="1330630"/>
            <a:ext cx="5041955" cy="1966596"/>
          </a:xfrm>
          <a:prstGeom prst="rect">
            <a:avLst/>
          </a:prstGeom>
        </p:spPr>
      </p:pic>
      <p:pic>
        <p:nvPicPr>
          <p:cNvPr id="8" name="Picture 7"/>
          <p:cNvPicPr>
            <a:picLocks noChangeAspect="1"/>
          </p:cNvPicPr>
          <p:nvPr/>
        </p:nvPicPr>
        <p:blipFill>
          <a:blip r:embed="rId4"/>
          <a:stretch>
            <a:fillRect/>
          </a:stretch>
        </p:blipFill>
        <p:spPr>
          <a:xfrm>
            <a:off x="4102045" y="3287946"/>
            <a:ext cx="4652671" cy="2278754"/>
          </a:xfrm>
          <a:prstGeom prst="rect">
            <a:avLst/>
          </a:prstGeom>
        </p:spPr>
      </p:pic>
      <p:pic>
        <p:nvPicPr>
          <p:cNvPr id="9" name="Picture 8"/>
          <p:cNvPicPr>
            <a:picLocks noChangeAspect="1"/>
          </p:cNvPicPr>
          <p:nvPr/>
        </p:nvPicPr>
        <p:blipFill>
          <a:blip r:embed="rId5"/>
          <a:stretch>
            <a:fillRect/>
          </a:stretch>
        </p:blipFill>
        <p:spPr>
          <a:xfrm>
            <a:off x="3689688" y="5737414"/>
            <a:ext cx="4161843" cy="1120586"/>
          </a:xfrm>
          <a:prstGeom prst="rect">
            <a:avLst/>
          </a:prstGeom>
        </p:spPr>
      </p:pic>
    </p:spTree>
    <p:extLst>
      <p:ext uri="{BB962C8B-B14F-4D97-AF65-F5344CB8AC3E}">
        <p14:creationId xmlns:p14="http://schemas.microsoft.com/office/powerpoint/2010/main" val="2955817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Regulator retrieval</a:t>
            </a:r>
            <a:endParaRPr lang="en-GB" dirty="0"/>
          </a:p>
        </p:txBody>
      </p:sp>
      <p:sp>
        <p:nvSpPr>
          <p:cNvPr id="3" name="Content Placeholder 2"/>
          <p:cNvSpPr>
            <a:spLocks noGrp="1"/>
          </p:cNvSpPr>
          <p:nvPr>
            <p:ph idx="1"/>
          </p:nvPr>
        </p:nvSpPr>
        <p:spPr>
          <a:xfrm>
            <a:off x="457200" y="1826475"/>
            <a:ext cx="8229600" cy="400110"/>
          </a:xfrm>
        </p:spPr>
        <p:txBody>
          <a:bodyPr/>
          <a:lstStyle/>
          <a:p>
            <a:endParaRPr lang="en-GB" dirty="0"/>
          </a:p>
        </p:txBody>
      </p:sp>
      <p:pic>
        <p:nvPicPr>
          <p:cNvPr id="4" name="Picture 3"/>
          <p:cNvPicPr>
            <a:picLocks noChangeAspect="1"/>
          </p:cNvPicPr>
          <p:nvPr/>
        </p:nvPicPr>
        <p:blipFill>
          <a:blip r:embed="rId2"/>
          <a:stretch>
            <a:fillRect/>
          </a:stretch>
        </p:blipFill>
        <p:spPr>
          <a:xfrm>
            <a:off x="632509" y="1648477"/>
            <a:ext cx="7878982" cy="4208858"/>
          </a:xfrm>
          <a:prstGeom prst="rect">
            <a:avLst/>
          </a:prstGeom>
        </p:spPr>
      </p:pic>
    </p:spTree>
    <p:extLst>
      <p:ext uri="{BB962C8B-B14F-4D97-AF65-F5344CB8AC3E}">
        <p14:creationId xmlns:p14="http://schemas.microsoft.com/office/powerpoint/2010/main" val="4213606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826475"/>
            <a:ext cx="8229600" cy="400110"/>
          </a:xfrm>
        </p:spPr>
        <p:txBody>
          <a:bodyPr/>
          <a:lstStyle/>
          <a:p>
            <a:endParaRPr lang="en-GB"/>
          </a:p>
        </p:txBody>
      </p:sp>
      <p:pic>
        <p:nvPicPr>
          <p:cNvPr id="4" name="Picture 3"/>
          <p:cNvPicPr>
            <a:picLocks noChangeAspect="1"/>
          </p:cNvPicPr>
          <p:nvPr/>
        </p:nvPicPr>
        <p:blipFill>
          <a:blip r:embed="rId2"/>
          <a:stretch>
            <a:fillRect/>
          </a:stretch>
        </p:blipFill>
        <p:spPr>
          <a:xfrm>
            <a:off x="816949" y="917380"/>
            <a:ext cx="7400220" cy="4582283"/>
          </a:xfrm>
          <a:prstGeom prst="rect">
            <a:avLst/>
          </a:prstGeom>
        </p:spPr>
      </p:pic>
      <p:sp>
        <p:nvSpPr>
          <p:cNvPr id="5" name="Rounded Rectangle 4"/>
          <p:cNvSpPr/>
          <p:nvPr/>
        </p:nvSpPr>
        <p:spPr>
          <a:xfrm>
            <a:off x="816950" y="554209"/>
            <a:ext cx="7576552" cy="55886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Tree>
    <p:extLst>
      <p:ext uri="{BB962C8B-B14F-4D97-AF65-F5344CB8AC3E}">
        <p14:creationId xmlns:p14="http://schemas.microsoft.com/office/powerpoint/2010/main" val="3551453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3128" y="635499"/>
            <a:ext cx="7166174" cy="5398518"/>
          </a:xfrm>
          <a:prstGeom prst="rect">
            <a:avLst/>
          </a:prstGeom>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826475"/>
            <a:ext cx="8229600" cy="400110"/>
          </a:xfrm>
        </p:spPr>
        <p:txBody>
          <a:bodyPr/>
          <a:lstStyle/>
          <a:p>
            <a:endParaRPr lang="en-GB"/>
          </a:p>
        </p:txBody>
      </p:sp>
      <p:sp>
        <p:nvSpPr>
          <p:cNvPr id="5" name="Rounded Rectangle 4"/>
          <p:cNvSpPr/>
          <p:nvPr/>
        </p:nvSpPr>
        <p:spPr>
          <a:xfrm>
            <a:off x="558158" y="548875"/>
            <a:ext cx="7956114" cy="54851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Tree>
    <p:extLst>
      <p:ext uri="{BB962C8B-B14F-4D97-AF65-F5344CB8AC3E}">
        <p14:creationId xmlns:p14="http://schemas.microsoft.com/office/powerpoint/2010/main" val="4044408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fld id="{0BC34C1F-C7C9-4DB0-AAC2-2410FA33BA90}" type="datetime1">
              <a:rPr lang="en-GB" smtClean="0"/>
              <a:t>16/12/2017</a:t>
            </a:fld>
            <a:endParaRPr lang="en-GB"/>
          </a:p>
        </p:txBody>
      </p:sp>
      <p:pic>
        <p:nvPicPr>
          <p:cNvPr id="6" name="Picture 5"/>
          <p:cNvPicPr>
            <a:picLocks noChangeAspect="1"/>
          </p:cNvPicPr>
          <p:nvPr/>
        </p:nvPicPr>
        <p:blipFill>
          <a:blip r:embed="rId2"/>
          <a:stretch>
            <a:fillRect/>
          </a:stretch>
        </p:blipFill>
        <p:spPr>
          <a:xfrm>
            <a:off x="571500" y="723900"/>
            <a:ext cx="8001000" cy="5410200"/>
          </a:xfrm>
          <a:prstGeom prst="rect">
            <a:avLst/>
          </a:prstGeom>
        </p:spPr>
      </p:pic>
    </p:spTree>
    <p:extLst>
      <p:ext uri="{BB962C8B-B14F-4D97-AF65-F5344CB8AC3E}">
        <p14:creationId xmlns:p14="http://schemas.microsoft.com/office/powerpoint/2010/main" val="3746239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93686"/>
            <a:ext cx="4947390" cy="515526"/>
          </a:xfrm>
        </p:spPr>
        <p:txBody>
          <a:bodyPr/>
          <a:lstStyle/>
          <a:p>
            <a:r>
              <a:rPr lang="en-US" dirty="0" smtClean="0"/>
              <a:t>Outline</a:t>
            </a:r>
            <a:endParaRPr lang="en-US" dirty="0"/>
          </a:p>
        </p:txBody>
      </p:sp>
      <p:sp>
        <p:nvSpPr>
          <p:cNvPr id="4" name="Content Placeholder 3"/>
          <p:cNvSpPr>
            <a:spLocks noGrp="1"/>
          </p:cNvSpPr>
          <p:nvPr>
            <p:ph sz="quarter" idx="11"/>
          </p:nvPr>
        </p:nvSpPr>
        <p:spPr>
          <a:xfrm>
            <a:off x="457200" y="1642687"/>
            <a:ext cx="4947390" cy="4139595"/>
          </a:xfrm>
        </p:spPr>
        <p:txBody>
          <a:bodyPr/>
          <a:lstStyle/>
          <a:p>
            <a:pPr lvl="1"/>
            <a:r>
              <a:rPr lang="en-GB" dirty="0" smtClean="0"/>
              <a:t>New branding</a:t>
            </a:r>
            <a:endParaRPr lang="en-GB" dirty="0"/>
          </a:p>
          <a:p>
            <a:pPr lvl="1"/>
            <a:r>
              <a:rPr lang="en-GB" dirty="0"/>
              <a:t>Course </a:t>
            </a:r>
            <a:r>
              <a:rPr lang="en-GB" dirty="0" smtClean="0"/>
              <a:t>outline &amp; qualification</a:t>
            </a:r>
          </a:p>
          <a:p>
            <a:pPr lvl="1"/>
            <a:r>
              <a:rPr lang="en-GB" dirty="0" smtClean="0"/>
              <a:t>Course material</a:t>
            </a:r>
            <a:endParaRPr lang="en-GB" dirty="0"/>
          </a:p>
          <a:p>
            <a:pPr lvl="1"/>
            <a:r>
              <a:rPr lang="en-GB" dirty="0"/>
              <a:t>Theory Lesson</a:t>
            </a:r>
          </a:p>
          <a:p>
            <a:pPr lvl="1"/>
            <a:r>
              <a:rPr lang="en-GB" dirty="0"/>
              <a:t>Sheltered Lesson</a:t>
            </a:r>
          </a:p>
          <a:p>
            <a:pPr lvl="1"/>
            <a:r>
              <a:rPr lang="en-GB" dirty="0"/>
              <a:t>Open water Lesson</a:t>
            </a:r>
          </a:p>
          <a:p>
            <a:pPr lvl="1"/>
            <a:r>
              <a:rPr lang="en-GB" dirty="0"/>
              <a:t>Emphasis</a:t>
            </a:r>
          </a:p>
          <a:p>
            <a:pPr lvl="4"/>
            <a:endParaRPr lang="en-GB" altLang="en-US" dirty="0"/>
          </a:p>
          <a:p>
            <a:pPr lvl="1"/>
            <a:endParaRPr lang="en-GB" altLang="en-US" dirty="0"/>
          </a:p>
          <a:p>
            <a:endParaRPr lang="en-US" dirty="0"/>
          </a:p>
        </p:txBody>
      </p:sp>
      <p:pic>
        <p:nvPicPr>
          <p:cNvPr id="8" name="Picture Placeholder 7"/>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p:pic>
      <p:pic>
        <p:nvPicPr>
          <p:cNvPr id="7" name="Picture Placeholder 6"/>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p:pic>
      <p:pic>
        <p:nvPicPr>
          <p:cNvPr id="12" name="Picture Placeholder 11"/>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54280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382"/>
            <a:ext cx="8229600" cy="642648"/>
          </a:xfrm>
        </p:spPr>
        <p:txBody>
          <a:bodyPr/>
          <a:lstStyle/>
          <a:p>
            <a:r>
              <a:rPr lang="en-GB" dirty="0" smtClean="0"/>
              <a:t>AS Lesson OS2-3</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fld id="{4A9A0423-1D40-4FEC-A3D0-6CE9E2BB620E}" type="datetime1">
              <a:rPr lang="en-GB" smtClean="0"/>
              <a:t>16/12/2017</a:t>
            </a:fld>
            <a:endParaRPr lang="en-GB"/>
          </a:p>
        </p:txBody>
      </p:sp>
      <p:pic>
        <p:nvPicPr>
          <p:cNvPr id="6" name="Picture 5"/>
          <p:cNvPicPr>
            <a:picLocks noChangeAspect="1"/>
          </p:cNvPicPr>
          <p:nvPr/>
        </p:nvPicPr>
        <p:blipFill rotWithShape="1">
          <a:blip r:embed="rId2"/>
          <a:srcRect b="40333"/>
          <a:stretch/>
        </p:blipFill>
        <p:spPr>
          <a:xfrm>
            <a:off x="1132636" y="937030"/>
            <a:ext cx="6059280" cy="4981503"/>
          </a:xfrm>
          <a:prstGeom prst="rect">
            <a:avLst/>
          </a:prstGeom>
        </p:spPr>
      </p:pic>
      <p:sp>
        <p:nvSpPr>
          <p:cNvPr id="8" name="TextBox 7"/>
          <p:cNvSpPr txBox="1"/>
          <p:nvPr/>
        </p:nvSpPr>
        <p:spPr>
          <a:xfrm>
            <a:off x="1132636" y="5914850"/>
            <a:ext cx="6622326" cy="646331"/>
          </a:xfrm>
          <a:prstGeom prst="rect">
            <a:avLst/>
          </a:prstGeom>
          <a:noFill/>
        </p:spPr>
        <p:txBody>
          <a:bodyPr wrap="none" rtlCol="0">
            <a:spAutoFit/>
          </a:bodyPr>
          <a:lstStyle/>
          <a:p>
            <a:pPr algn="ctr"/>
            <a:r>
              <a:rPr lang="en-GB" dirty="0" smtClean="0"/>
              <a:t>NB Donors arms should be out of the way but not above head. </a:t>
            </a:r>
            <a:br>
              <a:rPr lang="en-GB" dirty="0" smtClean="0"/>
            </a:br>
            <a:r>
              <a:rPr lang="en-GB" dirty="0" smtClean="0"/>
              <a:t>Particularly bad in </a:t>
            </a:r>
            <a:r>
              <a:rPr lang="en-GB" dirty="0" err="1" smtClean="0"/>
              <a:t>drysuit</a:t>
            </a:r>
            <a:endParaRPr lang="en-GB" dirty="0"/>
          </a:p>
        </p:txBody>
      </p:sp>
    </p:spTree>
    <p:extLst>
      <p:ext uri="{BB962C8B-B14F-4D97-AF65-F5344CB8AC3E}">
        <p14:creationId xmlns:p14="http://schemas.microsoft.com/office/powerpoint/2010/main" val="35062217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fld id="{A843003D-AFC1-4136-926B-45C84E1E167B}" type="datetime1">
              <a:rPr lang="en-GB" smtClean="0"/>
              <a:t>16/12/2017</a:t>
            </a:fld>
            <a:endParaRPr lang="en-GB"/>
          </a:p>
        </p:txBody>
      </p:sp>
      <p:grpSp>
        <p:nvGrpSpPr>
          <p:cNvPr id="8" name="Group 7"/>
          <p:cNvGrpSpPr>
            <a:grpSpLocks noChangeAspect="1"/>
          </p:cNvGrpSpPr>
          <p:nvPr/>
        </p:nvGrpSpPr>
        <p:grpSpPr>
          <a:xfrm>
            <a:off x="397661" y="1023116"/>
            <a:ext cx="8234377" cy="4644389"/>
            <a:chOff x="1549538" y="1345721"/>
            <a:chExt cx="6103152" cy="3442326"/>
          </a:xfrm>
        </p:grpSpPr>
        <p:pic>
          <p:nvPicPr>
            <p:cNvPr id="6" name="Picture 5"/>
            <p:cNvPicPr>
              <a:picLocks noChangeAspect="1"/>
            </p:cNvPicPr>
            <p:nvPr/>
          </p:nvPicPr>
          <p:blipFill rotWithShape="1">
            <a:blip r:embed="rId2"/>
            <a:srcRect t="59065"/>
            <a:stretch/>
          </p:blipFill>
          <p:spPr>
            <a:xfrm>
              <a:off x="1549538" y="1345721"/>
              <a:ext cx="6103152" cy="3442326"/>
            </a:xfrm>
            <a:prstGeom prst="rect">
              <a:avLst/>
            </a:prstGeom>
          </p:spPr>
        </p:pic>
        <p:sp>
          <p:nvSpPr>
            <p:cNvPr id="7" name="Rounded Rectangle 6"/>
            <p:cNvSpPr/>
            <p:nvPr/>
          </p:nvSpPr>
          <p:spPr>
            <a:xfrm>
              <a:off x="1932317" y="3398808"/>
              <a:ext cx="5469147" cy="138923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0" name="Straight Connector 9"/>
          <p:cNvCxnSpPr/>
          <p:nvPr/>
        </p:nvCxnSpPr>
        <p:spPr>
          <a:xfrm flipH="1">
            <a:off x="2268415" y="4360985"/>
            <a:ext cx="581171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14107" y="4607169"/>
            <a:ext cx="5706501" cy="879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3038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413"/>
            <a:ext cx="8229600" cy="642648"/>
          </a:xfrm>
        </p:spPr>
        <p:txBody>
          <a:bodyPr/>
          <a:lstStyle/>
          <a:p>
            <a:r>
              <a:rPr lang="en-GB" dirty="0" smtClean="0"/>
              <a:t>AS with swim OS5</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fld id="{2005B659-4517-4225-9A24-DF7460F220BD}" type="datetime1">
              <a:rPr lang="en-GB" smtClean="0"/>
              <a:t>16/12/2017</a:t>
            </a:fld>
            <a:endParaRPr lang="en-GB"/>
          </a:p>
        </p:txBody>
      </p:sp>
      <p:pic>
        <p:nvPicPr>
          <p:cNvPr id="6" name="Picture 5"/>
          <p:cNvPicPr>
            <a:picLocks noChangeAspect="1"/>
          </p:cNvPicPr>
          <p:nvPr/>
        </p:nvPicPr>
        <p:blipFill>
          <a:blip r:embed="rId2"/>
          <a:stretch>
            <a:fillRect/>
          </a:stretch>
        </p:blipFill>
        <p:spPr>
          <a:xfrm>
            <a:off x="875075" y="1623961"/>
            <a:ext cx="7041017" cy="1724637"/>
          </a:xfrm>
          <a:prstGeom prst="rect">
            <a:avLst/>
          </a:prstGeom>
        </p:spPr>
      </p:pic>
      <p:pic>
        <p:nvPicPr>
          <p:cNvPr id="7" name="Picture 6"/>
          <p:cNvPicPr>
            <a:picLocks noChangeAspect="1"/>
          </p:cNvPicPr>
          <p:nvPr/>
        </p:nvPicPr>
        <p:blipFill>
          <a:blip r:embed="rId3"/>
          <a:stretch>
            <a:fillRect/>
          </a:stretch>
        </p:blipFill>
        <p:spPr>
          <a:xfrm>
            <a:off x="1195252" y="3275426"/>
            <a:ext cx="6753497" cy="2077434"/>
          </a:xfrm>
          <a:prstGeom prst="rect">
            <a:avLst/>
          </a:prstGeom>
        </p:spPr>
      </p:pic>
      <p:sp>
        <p:nvSpPr>
          <p:cNvPr id="8" name="Rectangle 7"/>
          <p:cNvSpPr/>
          <p:nvPr/>
        </p:nvSpPr>
        <p:spPr>
          <a:xfrm>
            <a:off x="-235131" y="5484533"/>
            <a:ext cx="8183880" cy="923330"/>
          </a:xfrm>
          <a:prstGeom prst="rect">
            <a:avLst/>
          </a:prstGeom>
        </p:spPr>
        <p:txBody>
          <a:bodyPr wrap="square">
            <a:spAutoFit/>
          </a:bodyPr>
          <a:lstStyle/>
          <a:p>
            <a:pPr lvl="2" algn="ctr"/>
            <a:r>
              <a:rPr lang="en-GB" sz="1400" dirty="0" smtClean="0">
                <a:solidFill>
                  <a:srgbClr val="FF0000"/>
                </a:solidFill>
              </a:rPr>
              <a:t>NB positive hold not seen in photos but under shoulder strap is a great place for hld.</a:t>
            </a:r>
          </a:p>
          <a:p>
            <a:pPr lvl="2" algn="ctr"/>
            <a:r>
              <a:rPr lang="en-GB" sz="1400" dirty="0" smtClean="0">
                <a:solidFill>
                  <a:srgbClr val="FF0000"/>
                </a:solidFill>
              </a:rPr>
              <a:t>Also it appears from trials that the instructor being in front facing students seems to be a good position especially for nervous divers but must be adapted for location </a:t>
            </a:r>
          </a:p>
          <a:p>
            <a:pPr lvl="2"/>
            <a:endParaRPr lang="en-GB" sz="1200" dirty="0" smtClean="0">
              <a:solidFill>
                <a:srgbClr val="FF0000"/>
              </a:solidFill>
            </a:endParaRPr>
          </a:p>
        </p:txBody>
      </p:sp>
      <p:sp>
        <p:nvSpPr>
          <p:cNvPr id="9" name="Rectangle 8"/>
          <p:cNvSpPr/>
          <p:nvPr/>
        </p:nvSpPr>
        <p:spPr>
          <a:xfrm>
            <a:off x="275817" y="977630"/>
            <a:ext cx="7200900" cy="646331"/>
          </a:xfrm>
          <a:prstGeom prst="rect">
            <a:avLst/>
          </a:prstGeom>
        </p:spPr>
        <p:txBody>
          <a:bodyPr wrap="square">
            <a:spAutoFit/>
          </a:bodyPr>
          <a:lstStyle/>
          <a:p>
            <a:pPr lvl="2"/>
            <a:r>
              <a:rPr lang="en-GB" sz="1200" dirty="0">
                <a:solidFill>
                  <a:srgbClr val="FF0000"/>
                </a:solidFill>
              </a:rPr>
              <a:t>AS skill added to by adding extra progressions, in which the drill starts with pair swimming side by side, then after obtaining AS and grip continue to swim side by side for a further 10m.*</a:t>
            </a:r>
          </a:p>
        </p:txBody>
      </p:sp>
    </p:spTree>
    <p:extLst>
      <p:ext uri="{BB962C8B-B14F-4D97-AF65-F5344CB8AC3E}">
        <p14:creationId xmlns:p14="http://schemas.microsoft.com/office/powerpoint/2010/main" val="1245172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362"/>
            <a:ext cx="8229600" cy="642648"/>
          </a:xfrm>
        </p:spPr>
        <p:txBody>
          <a:bodyPr/>
          <a:lstStyle/>
          <a:p>
            <a:r>
              <a:rPr lang="en-GB" dirty="0" smtClean="0"/>
              <a:t>CBL OS5</a:t>
            </a:r>
            <a:endParaRPr lang="en-GB" dirty="0"/>
          </a:p>
        </p:txBody>
      </p:sp>
      <p:sp>
        <p:nvSpPr>
          <p:cNvPr id="3" name="Content Placeholder 2"/>
          <p:cNvSpPr>
            <a:spLocks noGrp="1"/>
          </p:cNvSpPr>
          <p:nvPr>
            <p:ph sz="half" idx="1"/>
          </p:nvPr>
        </p:nvSpPr>
        <p:spPr>
          <a:xfrm>
            <a:off x="628649" y="1093794"/>
            <a:ext cx="7714161" cy="400110"/>
          </a:xfrm>
        </p:spPr>
        <p:txBody>
          <a:bodyPr/>
          <a:lstStyle/>
          <a:p>
            <a:r>
              <a:rPr lang="en-GB" dirty="0" smtClean="0"/>
              <a:t>Same as before but added emphasised first step</a:t>
            </a:r>
            <a:endParaRPr lang="en-GB" dirty="0"/>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fld id="{DBBE5F52-F38F-455A-8173-1A53555334EB}" type="datetime1">
              <a:rPr lang="en-GB" smtClean="0"/>
              <a:t>16/12/2017</a:t>
            </a:fld>
            <a:endParaRPr lang="en-GB" dirty="0"/>
          </a:p>
        </p:txBody>
      </p:sp>
      <p:pic>
        <p:nvPicPr>
          <p:cNvPr id="6" name="Picture 5"/>
          <p:cNvPicPr>
            <a:picLocks noChangeAspect="1"/>
          </p:cNvPicPr>
          <p:nvPr/>
        </p:nvPicPr>
        <p:blipFill>
          <a:blip r:embed="rId2"/>
          <a:stretch>
            <a:fillRect/>
          </a:stretch>
        </p:blipFill>
        <p:spPr>
          <a:xfrm>
            <a:off x="2187620" y="1640912"/>
            <a:ext cx="4744403" cy="4037095"/>
          </a:xfrm>
          <a:prstGeom prst="rect">
            <a:avLst/>
          </a:prstGeom>
        </p:spPr>
      </p:pic>
      <p:sp>
        <p:nvSpPr>
          <p:cNvPr id="7" name="TextBox 6"/>
          <p:cNvSpPr txBox="1"/>
          <p:nvPr/>
        </p:nvSpPr>
        <p:spPr>
          <a:xfrm>
            <a:off x="288150" y="5698785"/>
            <a:ext cx="8227200" cy="646331"/>
          </a:xfrm>
          <a:prstGeom prst="rect">
            <a:avLst/>
          </a:prstGeom>
          <a:noFill/>
        </p:spPr>
        <p:txBody>
          <a:bodyPr wrap="square" rtlCol="0">
            <a:spAutoFit/>
          </a:bodyPr>
          <a:lstStyle/>
          <a:p>
            <a:r>
              <a:rPr lang="en-GB" dirty="0" smtClean="0">
                <a:solidFill>
                  <a:schemeClr val="accent1"/>
                </a:solidFill>
              </a:rPr>
              <a:t>NB You do not teach initial </a:t>
            </a:r>
            <a:r>
              <a:rPr lang="en-GB" smtClean="0">
                <a:solidFill>
                  <a:schemeClr val="accent1"/>
                </a:solidFill>
              </a:rPr>
              <a:t>dump of your </a:t>
            </a:r>
            <a:r>
              <a:rPr lang="en-GB" dirty="0" smtClean="0">
                <a:solidFill>
                  <a:schemeClr val="accent1"/>
                </a:solidFill>
              </a:rPr>
              <a:t>own air from BCD, you should start neutrally buoyant but still teach open up shoulder dump</a:t>
            </a:r>
            <a:endParaRPr lang="en-GB" dirty="0">
              <a:solidFill>
                <a:schemeClr val="accent1"/>
              </a:solidFill>
            </a:endParaRPr>
          </a:p>
        </p:txBody>
      </p:sp>
      <p:sp>
        <p:nvSpPr>
          <p:cNvPr id="8" name="Rounded Rectangle 7"/>
          <p:cNvSpPr/>
          <p:nvPr/>
        </p:nvSpPr>
        <p:spPr>
          <a:xfrm>
            <a:off x="152538" y="5559158"/>
            <a:ext cx="8077061" cy="87181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0288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904"/>
            <a:ext cx="8229600" cy="642648"/>
          </a:xfrm>
        </p:spPr>
        <p:txBody>
          <a:bodyPr/>
          <a:lstStyle/>
          <a:p>
            <a:r>
              <a:rPr lang="en-GB" dirty="0" smtClean="0"/>
              <a:t>Summary of Sheltered </a:t>
            </a:r>
            <a:endParaRPr lang="en-GB" dirty="0"/>
          </a:p>
        </p:txBody>
      </p:sp>
      <p:sp>
        <p:nvSpPr>
          <p:cNvPr id="3" name="Content Placeholder 2"/>
          <p:cNvSpPr>
            <a:spLocks noGrp="1"/>
          </p:cNvSpPr>
          <p:nvPr>
            <p:ph sz="half" idx="1"/>
          </p:nvPr>
        </p:nvSpPr>
        <p:spPr>
          <a:xfrm>
            <a:off x="457200" y="970959"/>
            <a:ext cx="7148104" cy="5445080"/>
          </a:xfrm>
        </p:spPr>
        <p:txBody>
          <a:bodyPr/>
          <a:lstStyle/>
          <a:p>
            <a:r>
              <a:rPr lang="en-GB" dirty="0" smtClean="0"/>
              <a:t>A few additions to the </a:t>
            </a:r>
            <a:endParaRPr lang="en-GB" dirty="0"/>
          </a:p>
          <a:p>
            <a:pPr marL="342900" indent="-342900">
              <a:buFont typeface="Arial" panose="020B0604020202020204" pitchFamily="34" charset="0"/>
              <a:buChar char="•"/>
            </a:pPr>
            <a:r>
              <a:rPr lang="en-GB" sz="1200" b="0" dirty="0"/>
              <a:t>Extra steps added to mask clear in the shallows with mask strap not fitted covering remove and </a:t>
            </a:r>
            <a:r>
              <a:rPr lang="en-GB" sz="1200" b="0" dirty="0" smtClean="0"/>
              <a:t>replace</a:t>
            </a:r>
          </a:p>
          <a:p>
            <a:pPr marL="342900" indent="-342900">
              <a:buFont typeface="Arial" panose="020B0604020202020204" pitchFamily="34" charset="0"/>
              <a:buChar char="•"/>
            </a:pPr>
            <a:r>
              <a:rPr lang="en-GB" sz="1200" b="0" dirty="0"/>
              <a:t>DV removal, location and replace follows the Ben T </a:t>
            </a:r>
            <a:r>
              <a:rPr lang="en-GB" sz="1200" b="0" dirty="0" smtClean="0"/>
              <a:t>approach</a:t>
            </a:r>
          </a:p>
          <a:p>
            <a:pPr marL="342900" indent="-342900">
              <a:buFont typeface="Arial" panose="020B0604020202020204" pitchFamily="34" charset="0"/>
              <a:buChar char="•"/>
            </a:pPr>
            <a:r>
              <a:rPr lang="en-GB" sz="1200" b="0" dirty="0"/>
              <a:t>AS is as normal, emphasis on being positioned to see each others faces </a:t>
            </a:r>
            <a:r>
              <a:rPr lang="en-GB" sz="1200" b="0" dirty="0" smtClean="0"/>
              <a:t>clearly</a:t>
            </a:r>
          </a:p>
          <a:p>
            <a:pPr marL="342900" indent="-342900">
              <a:buFont typeface="Arial" panose="020B0604020202020204" pitchFamily="34" charset="0"/>
              <a:buChar char="•"/>
            </a:pPr>
            <a:r>
              <a:rPr lang="en-GB" sz="1200" b="0" dirty="0" smtClean="0"/>
              <a:t>Have </a:t>
            </a:r>
            <a:r>
              <a:rPr lang="en-GB" sz="1200" b="0" dirty="0"/>
              <a:t>added frog kick as "alternative finning technique", to help build on buoyancy &amp; trim work.  Assessment is to maintain buoyancy and trim whilst being task loaded with alternative finning or rolls, not to perfect the </a:t>
            </a:r>
            <a:r>
              <a:rPr lang="en-GB" sz="1200" b="0" dirty="0" smtClean="0"/>
              <a:t>technique</a:t>
            </a:r>
          </a:p>
          <a:p>
            <a:pPr marL="342900" indent="-342900">
              <a:buFont typeface="Arial" panose="020B0604020202020204" pitchFamily="34" charset="0"/>
              <a:buChar char="•"/>
            </a:pPr>
            <a:r>
              <a:rPr lang="en-GB" sz="1200" b="0" dirty="0" smtClean="0"/>
              <a:t>AS </a:t>
            </a:r>
            <a:r>
              <a:rPr lang="en-GB" sz="1200" b="0" dirty="0"/>
              <a:t>skill added to by adding extra progressions, in which the drill starts with pair swimming side by side, then after obtaining AS and grip continue to swim side by side for a further 10m</a:t>
            </a:r>
            <a:r>
              <a:rPr lang="en-GB" sz="1200" b="0" dirty="0" smtClean="0"/>
              <a:t>.</a:t>
            </a:r>
          </a:p>
          <a:p>
            <a:pPr marL="342900" indent="-342900">
              <a:buFont typeface="Arial" panose="020B0604020202020204" pitchFamily="34" charset="0"/>
              <a:buChar char="•"/>
            </a:pPr>
            <a:r>
              <a:rPr lang="en-GB" sz="1200" b="0" dirty="0" smtClean="0"/>
              <a:t>CBL </a:t>
            </a:r>
            <a:r>
              <a:rPr lang="en-GB" sz="1200" b="0" dirty="0"/>
              <a:t>added to by final progressions in which casualty and rescuer start 3m apart and the rescuer has to swim to the casualty and deal with a casualty starting face down</a:t>
            </a:r>
            <a:r>
              <a:rPr lang="en-GB" sz="1200" b="0" dirty="0" smtClean="0"/>
              <a:t>.</a:t>
            </a:r>
            <a:endParaRPr lang="en-GB" sz="1200" b="0" dirty="0"/>
          </a:p>
          <a:p>
            <a:pPr marL="342900" indent="-342900">
              <a:buFont typeface="Arial" panose="020B0604020202020204" pitchFamily="34" charset="0"/>
              <a:buChar char="•"/>
            </a:pPr>
            <a:r>
              <a:rPr lang="en-GB" dirty="0" smtClean="0"/>
              <a:t>Notes</a:t>
            </a:r>
          </a:p>
          <a:p>
            <a:pPr marL="594900" lvl="1" indent="-342900"/>
            <a:r>
              <a:rPr lang="en-GB" dirty="0" smtClean="0"/>
              <a:t>Check the manual its really good</a:t>
            </a:r>
          </a:p>
          <a:p>
            <a:pPr marL="594900" lvl="1" indent="-342900"/>
            <a:r>
              <a:rPr lang="en-GB" dirty="0" smtClean="0"/>
              <a:t>Though IM is detailed, tailor it to your students and conditions</a:t>
            </a:r>
            <a:endParaRPr lang="en-GB" dirty="0"/>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fld id="{CA55B1D2-527D-494B-8B6F-A9775BDFF836}" type="datetime1">
              <a:rPr lang="en-GB" smtClean="0"/>
              <a:t>16/12/2017</a:t>
            </a:fld>
            <a:endParaRPr lang="en-GB"/>
          </a:p>
        </p:txBody>
      </p:sp>
    </p:spTree>
    <p:extLst>
      <p:ext uri="{BB962C8B-B14F-4D97-AF65-F5344CB8AC3E}">
        <p14:creationId xmlns:p14="http://schemas.microsoft.com/office/powerpoint/2010/main" val="3109004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Open water lesson</a:t>
            </a:r>
            <a:endParaRPr lang="en-GB" dirty="0"/>
          </a:p>
        </p:txBody>
      </p:sp>
      <p:sp>
        <p:nvSpPr>
          <p:cNvPr id="3" name="Content Placeholder 2"/>
          <p:cNvSpPr>
            <a:spLocks noGrp="1"/>
          </p:cNvSpPr>
          <p:nvPr>
            <p:ph sz="half" idx="1"/>
          </p:nvPr>
        </p:nvSpPr>
        <p:spPr>
          <a:xfrm>
            <a:off x="567690" y="1536334"/>
            <a:ext cx="8184424" cy="3259867"/>
          </a:xfrm>
        </p:spPr>
        <p:txBody>
          <a:bodyPr/>
          <a:lstStyle/>
          <a:p>
            <a:pPr marL="342900" indent="-342900">
              <a:buFont typeface="Arial" panose="020B0604020202020204" pitchFamily="34" charset="0"/>
              <a:buChar char="•"/>
            </a:pPr>
            <a:r>
              <a:rPr lang="en-GB" dirty="0" smtClean="0"/>
              <a:t>There are now only 4 lesson but modulus (mainly for BSAC centres)</a:t>
            </a:r>
          </a:p>
          <a:p>
            <a:pPr marL="594900" lvl="1" indent="-342900"/>
            <a:r>
              <a:rPr lang="en-GB" dirty="0" smtClean="0"/>
              <a:t>Basically taken out one extra AS</a:t>
            </a:r>
          </a:p>
          <a:p>
            <a:pPr marL="342900" indent="-342900">
              <a:buFont typeface="Arial" panose="020B0604020202020204" pitchFamily="34" charset="0"/>
              <a:buChar char="•"/>
            </a:pPr>
            <a:r>
              <a:rPr lang="en-GB" dirty="0" smtClean="0"/>
              <a:t>Skills as the same as pool</a:t>
            </a:r>
            <a:endParaRPr lang="en-GB" dirty="0"/>
          </a:p>
          <a:p>
            <a:pPr marL="594900" lvl="1" indent="-342900"/>
            <a:r>
              <a:rPr lang="en-GB" dirty="0" smtClean="0"/>
              <a:t>But specific emphasis on certain thing</a:t>
            </a:r>
          </a:p>
          <a:p>
            <a:pPr marL="594900" lvl="1" indent="-342900"/>
            <a:endParaRPr lang="en-GB" dirty="0"/>
          </a:p>
          <a:p>
            <a:pPr lvl="1" indent="0" algn="ctr">
              <a:buNone/>
            </a:pPr>
            <a:r>
              <a:rPr lang="en-GB" dirty="0" smtClean="0"/>
              <a:t>NB Whilst the IM looks like its quite prescribed please tailor to your students and conditions.</a:t>
            </a:r>
          </a:p>
        </p:txBody>
      </p:sp>
      <p:sp>
        <p:nvSpPr>
          <p:cNvPr id="5" name="Date Placeholder 4"/>
          <p:cNvSpPr>
            <a:spLocks noGrp="1"/>
          </p:cNvSpPr>
          <p:nvPr>
            <p:ph type="dt" sz="half" idx="10"/>
          </p:nvPr>
        </p:nvSpPr>
        <p:spPr/>
        <p:txBody>
          <a:bodyPr/>
          <a:lstStyle/>
          <a:p>
            <a:fld id="{D7AF71C6-91A7-4D80-B48D-3B6F5B91A86B}" type="datetime1">
              <a:rPr lang="en-GB" smtClean="0"/>
              <a:t>16/12/2017</a:t>
            </a:fld>
            <a:endParaRPr lang="en-GB"/>
          </a:p>
        </p:txBody>
      </p:sp>
    </p:spTree>
    <p:extLst>
      <p:ext uri="{BB962C8B-B14F-4D97-AF65-F5344CB8AC3E}">
        <p14:creationId xmlns:p14="http://schemas.microsoft.com/office/powerpoint/2010/main" val="2464211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of open water skills</a:t>
            </a:r>
            <a:endParaRPr lang="en-GB" dirty="0"/>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801" r="23031"/>
          <a:stretch/>
        </p:blipFill>
        <p:spPr>
          <a:xfrm rot="5400000">
            <a:off x="-43568" y="2068309"/>
            <a:ext cx="4336871" cy="3526927"/>
          </a:xfrm>
        </p:spPr>
      </p:pic>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893" r="11230"/>
          <a:stretch/>
        </p:blipFill>
        <p:spPr>
          <a:xfrm rot="5400000">
            <a:off x="3899785" y="2318139"/>
            <a:ext cx="4415245" cy="3070816"/>
          </a:xfrm>
        </p:spPr>
      </p:pic>
      <p:sp>
        <p:nvSpPr>
          <p:cNvPr id="5" name="Date Placeholder 4"/>
          <p:cNvSpPr>
            <a:spLocks noGrp="1"/>
          </p:cNvSpPr>
          <p:nvPr>
            <p:ph type="dt" sz="half" idx="10"/>
          </p:nvPr>
        </p:nvSpPr>
        <p:spPr/>
        <p:txBody>
          <a:bodyPr/>
          <a:lstStyle/>
          <a:p>
            <a:fld id="{3400AA27-4A99-4139-B4EC-9595EE866ADE}" type="datetime1">
              <a:rPr lang="en-GB" smtClean="0"/>
              <a:t>16/12/2017</a:t>
            </a:fld>
            <a:endParaRPr lang="en-GB"/>
          </a:p>
        </p:txBody>
      </p:sp>
      <p:sp>
        <p:nvSpPr>
          <p:cNvPr id="8" name="Rounded Rectangle 7"/>
          <p:cNvSpPr/>
          <p:nvPr/>
        </p:nvSpPr>
        <p:spPr>
          <a:xfrm>
            <a:off x="4519749" y="3152503"/>
            <a:ext cx="3021874" cy="84473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ounded Rectangle 8"/>
          <p:cNvSpPr/>
          <p:nvPr/>
        </p:nvSpPr>
        <p:spPr>
          <a:xfrm>
            <a:off x="4571999" y="4093763"/>
            <a:ext cx="3021874" cy="58274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ounded Rectangle 9"/>
          <p:cNvSpPr/>
          <p:nvPr/>
        </p:nvSpPr>
        <p:spPr>
          <a:xfrm>
            <a:off x="361404" y="4246162"/>
            <a:ext cx="3021874" cy="65676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ounded Rectangle 10"/>
          <p:cNvSpPr/>
          <p:nvPr/>
        </p:nvSpPr>
        <p:spPr>
          <a:xfrm>
            <a:off x="4519749" y="2551611"/>
            <a:ext cx="3021874" cy="15748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3274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679" r="14035"/>
          <a:stretch/>
        </p:blipFill>
        <p:spPr>
          <a:xfrm rot="5400000">
            <a:off x="88445" y="2159999"/>
            <a:ext cx="4450083" cy="3369673"/>
          </a:xfrm>
        </p:spPr>
      </p:pic>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914" r="15496"/>
          <a:stretch/>
        </p:blipFill>
        <p:spPr>
          <a:xfrm rot="5400000">
            <a:off x="3778339" y="2239278"/>
            <a:ext cx="4504689" cy="3265717"/>
          </a:xfrm>
        </p:spPr>
      </p:pic>
      <p:sp>
        <p:nvSpPr>
          <p:cNvPr id="5" name="Date Placeholder 4"/>
          <p:cNvSpPr>
            <a:spLocks noGrp="1"/>
          </p:cNvSpPr>
          <p:nvPr>
            <p:ph type="dt" sz="half" idx="10"/>
          </p:nvPr>
        </p:nvSpPr>
        <p:spPr/>
        <p:txBody>
          <a:bodyPr/>
          <a:lstStyle/>
          <a:p>
            <a:fld id="{C66E1253-5181-4C37-85BF-990BF49B4300}" type="datetime1">
              <a:rPr lang="en-GB" smtClean="0"/>
              <a:t>16/12/2017</a:t>
            </a:fld>
            <a:endParaRPr lang="en-GB"/>
          </a:p>
        </p:txBody>
      </p:sp>
      <p:sp>
        <p:nvSpPr>
          <p:cNvPr id="8" name="Rounded Rectangle 7"/>
          <p:cNvSpPr/>
          <p:nvPr/>
        </p:nvSpPr>
        <p:spPr>
          <a:xfrm>
            <a:off x="4519749" y="2090058"/>
            <a:ext cx="3021874" cy="84473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ounded Rectangle 8"/>
          <p:cNvSpPr/>
          <p:nvPr/>
        </p:nvSpPr>
        <p:spPr>
          <a:xfrm>
            <a:off x="4397825" y="4589417"/>
            <a:ext cx="3021874" cy="24384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ounded Rectangle 9"/>
          <p:cNvSpPr/>
          <p:nvPr/>
        </p:nvSpPr>
        <p:spPr>
          <a:xfrm>
            <a:off x="628650" y="2090059"/>
            <a:ext cx="3021874" cy="19158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ounded Rectangle 10"/>
          <p:cNvSpPr/>
          <p:nvPr/>
        </p:nvSpPr>
        <p:spPr>
          <a:xfrm>
            <a:off x="628650" y="2638697"/>
            <a:ext cx="3021874" cy="12536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0976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of open water changes</a:t>
            </a:r>
            <a:endParaRPr lang="en-GB" dirty="0"/>
          </a:p>
        </p:txBody>
      </p:sp>
      <p:sp>
        <p:nvSpPr>
          <p:cNvPr id="3" name="Content Placeholder 2"/>
          <p:cNvSpPr>
            <a:spLocks noGrp="1"/>
          </p:cNvSpPr>
          <p:nvPr>
            <p:ph sz="half" idx="1"/>
          </p:nvPr>
        </p:nvSpPr>
        <p:spPr>
          <a:xfrm>
            <a:off x="345621" y="1536334"/>
            <a:ext cx="8341179" cy="4916731"/>
          </a:xfrm>
        </p:spPr>
        <p:txBody>
          <a:bodyPr/>
          <a:lstStyle/>
          <a:p>
            <a:pPr lvl="1" indent="0">
              <a:buNone/>
            </a:pPr>
            <a:endParaRPr lang="en-GB" dirty="0"/>
          </a:p>
          <a:p>
            <a:pPr marL="594900" lvl="1" indent="-342900"/>
            <a:r>
              <a:rPr lang="en-GB" dirty="0" smtClean="0"/>
              <a:t>Specific </a:t>
            </a:r>
            <a:r>
              <a:rPr lang="en-GB" dirty="0"/>
              <a:t>emphasis on extra steps</a:t>
            </a:r>
          </a:p>
          <a:p>
            <a:pPr marL="846900" lvl="2" indent="-342900"/>
            <a:r>
              <a:rPr lang="en-GB" dirty="0"/>
              <a:t>Emphasis on dry runs in full kit and gloves</a:t>
            </a:r>
          </a:p>
          <a:p>
            <a:pPr marL="846900" lvl="2" indent="-342900"/>
            <a:r>
              <a:rPr lang="en-GB" dirty="0"/>
              <a:t>Emphasis on </a:t>
            </a:r>
            <a:r>
              <a:rPr lang="en-GB" dirty="0" err="1"/>
              <a:t>Drysuit</a:t>
            </a:r>
            <a:r>
              <a:rPr lang="en-GB" dirty="0"/>
              <a:t> and BCD inflator stuck open</a:t>
            </a:r>
          </a:p>
          <a:p>
            <a:pPr marL="846900" lvl="2" indent="-342900"/>
            <a:r>
              <a:rPr lang="en-GB" dirty="0"/>
              <a:t>Emphasis on buoyancy, add extra steps in </a:t>
            </a:r>
            <a:r>
              <a:rPr lang="en-GB" dirty="0" smtClean="0"/>
              <a:t>water, more hovers and emphasis on with changing depth</a:t>
            </a:r>
          </a:p>
          <a:p>
            <a:pPr marL="846900" lvl="2" indent="-342900"/>
            <a:r>
              <a:rPr lang="en-GB" dirty="0" smtClean="0"/>
              <a:t>DV </a:t>
            </a:r>
            <a:r>
              <a:rPr lang="en-GB" dirty="0"/>
              <a:t>retrieval remember </a:t>
            </a:r>
            <a:r>
              <a:rPr lang="en-GB" dirty="0" smtClean="0"/>
              <a:t>extra </a:t>
            </a:r>
            <a:r>
              <a:rPr lang="en-GB" dirty="0" err="1" smtClean="0"/>
              <a:t>octo</a:t>
            </a:r>
            <a:r>
              <a:rPr lang="en-GB" dirty="0" smtClean="0"/>
              <a:t> </a:t>
            </a:r>
            <a:r>
              <a:rPr lang="en-GB" dirty="0"/>
              <a:t>step</a:t>
            </a:r>
          </a:p>
          <a:p>
            <a:pPr marL="846900" lvl="2" indent="-342900"/>
            <a:r>
              <a:rPr lang="en-GB" dirty="0"/>
              <a:t>AS add horizontal swim</a:t>
            </a:r>
          </a:p>
          <a:p>
            <a:pPr marL="846900" lvl="2" indent="-342900"/>
            <a:r>
              <a:rPr lang="en-GB" dirty="0"/>
              <a:t>Addition of nitrox/gas analysis on kitting up </a:t>
            </a:r>
            <a:r>
              <a:rPr lang="en-GB" dirty="0" smtClean="0"/>
              <a:t>OO3-4</a:t>
            </a:r>
            <a:endParaRPr lang="en-GB" dirty="0"/>
          </a:p>
          <a:p>
            <a:pPr marL="846900" lvl="2" indent="-342900"/>
            <a:r>
              <a:rPr lang="en-GB" dirty="0"/>
              <a:t>Addition of </a:t>
            </a:r>
            <a:r>
              <a:rPr lang="en-GB" dirty="0" smtClean="0"/>
              <a:t>a demonstration o extra </a:t>
            </a:r>
            <a:r>
              <a:rPr lang="en-GB" dirty="0"/>
              <a:t>finning </a:t>
            </a:r>
            <a:r>
              <a:rPr lang="en-GB" dirty="0" smtClean="0"/>
              <a:t>techniques </a:t>
            </a:r>
          </a:p>
          <a:p>
            <a:pPr marL="846900" lvl="2" indent="-342900"/>
            <a:endParaRPr lang="en-GB" dirty="0"/>
          </a:p>
          <a:p>
            <a:pPr lvl="2" indent="0">
              <a:buNone/>
            </a:pPr>
            <a:r>
              <a:rPr lang="en-GB" dirty="0" smtClean="0"/>
              <a:t>NB They </a:t>
            </a:r>
            <a:r>
              <a:rPr lang="en-GB" smtClean="0"/>
              <a:t>are now </a:t>
            </a:r>
            <a:r>
              <a:rPr lang="en-GB" dirty="0" smtClean="0"/>
              <a:t>qualified to use any nitrox mix under 36% (not just 32% and 36%)</a:t>
            </a:r>
          </a:p>
          <a:p>
            <a:pPr lvl="2" indent="0">
              <a:buNone/>
            </a:pPr>
            <a:r>
              <a:rPr lang="en-GB" dirty="0"/>
              <a:t>	</a:t>
            </a:r>
            <a:r>
              <a:rPr lang="en-GB" dirty="0" smtClean="0"/>
              <a:t>		     </a:t>
            </a:r>
            <a:r>
              <a:rPr lang="en-GB" u="sng" dirty="0" smtClean="0">
                <a:solidFill>
                  <a:srgbClr val="FF0000"/>
                </a:solidFill>
              </a:rPr>
              <a:t>but they still have to use it as air!!!</a:t>
            </a:r>
            <a:endParaRPr lang="en-GB" u="sng" dirty="0">
              <a:solidFill>
                <a:srgbClr val="FF0000"/>
              </a:solidFill>
            </a:endParaRPr>
          </a:p>
        </p:txBody>
      </p:sp>
      <p:sp>
        <p:nvSpPr>
          <p:cNvPr id="5" name="Date Placeholder 4"/>
          <p:cNvSpPr>
            <a:spLocks noGrp="1"/>
          </p:cNvSpPr>
          <p:nvPr>
            <p:ph type="dt" sz="half" idx="10"/>
          </p:nvPr>
        </p:nvSpPr>
        <p:spPr/>
        <p:txBody>
          <a:bodyPr/>
          <a:lstStyle/>
          <a:p>
            <a:fld id="{DB239CC6-4133-4202-8D10-697CFB5686EE}" type="datetime1">
              <a:rPr lang="en-GB" smtClean="0"/>
              <a:t>16/12/2017</a:t>
            </a:fld>
            <a:endParaRPr lang="en-GB"/>
          </a:p>
        </p:txBody>
      </p:sp>
    </p:spTree>
    <p:extLst>
      <p:ext uri="{BB962C8B-B14F-4D97-AF65-F5344CB8AC3E}">
        <p14:creationId xmlns:p14="http://schemas.microsoft.com/office/powerpoint/2010/main" val="2778388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tretch>
            <a:fillRect/>
          </a:stretch>
        </p:blipFill>
        <p:spPr>
          <a:xfrm>
            <a:off x="5644334" y="0"/>
            <a:ext cx="3508375" cy="6858000"/>
          </a:xfrm>
        </p:spPr>
      </p:pic>
      <p:sp>
        <p:nvSpPr>
          <p:cNvPr id="4" name="Content Placeholder 3"/>
          <p:cNvSpPr>
            <a:spLocks noGrp="1"/>
          </p:cNvSpPr>
          <p:nvPr>
            <p:ph sz="quarter" idx="11"/>
          </p:nvPr>
        </p:nvSpPr>
        <p:spPr>
          <a:xfrm>
            <a:off x="-60961" y="1110931"/>
            <a:ext cx="5773783" cy="5452775"/>
          </a:xfrm>
        </p:spPr>
        <p:txBody>
          <a:bodyPr/>
          <a:lstStyle/>
          <a:p>
            <a:pPr marL="342900" indent="-342900">
              <a:buFont typeface="Arial" panose="020B0604020202020204" pitchFamily="34" charset="0"/>
              <a:buChar char="•"/>
            </a:pPr>
            <a:r>
              <a:rPr lang="en-GB" altLang="en-US" dirty="0" smtClean="0"/>
              <a:t>A lot of work has been done to improve the course</a:t>
            </a:r>
          </a:p>
          <a:p>
            <a:pPr marL="342900" indent="-342900">
              <a:buFont typeface="Arial" panose="020B0604020202020204" pitchFamily="34" charset="0"/>
              <a:buChar char="•"/>
            </a:pPr>
            <a:r>
              <a:rPr lang="en-GB" altLang="en-US" dirty="0" smtClean="0"/>
              <a:t>Visual aids</a:t>
            </a:r>
          </a:p>
          <a:p>
            <a:pPr marL="342900" indent="-342900">
              <a:buFont typeface="Arial" panose="020B0604020202020204" pitchFamily="34" charset="0"/>
              <a:buChar char="•"/>
            </a:pPr>
            <a:r>
              <a:rPr lang="en-GB" altLang="en-US" dirty="0" smtClean="0"/>
              <a:t>Instructor Manual</a:t>
            </a:r>
          </a:p>
          <a:p>
            <a:pPr marL="342900" indent="-342900">
              <a:buFont typeface="Arial" panose="020B0604020202020204" pitchFamily="34" charset="0"/>
              <a:buChar char="•"/>
            </a:pPr>
            <a:r>
              <a:rPr lang="en-GB" altLang="en-US" dirty="0" smtClean="0"/>
              <a:t>Streamline and refinement of the course</a:t>
            </a:r>
          </a:p>
          <a:p>
            <a:pPr marL="342900" indent="-342900">
              <a:buFont typeface="Arial" panose="020B0604020202020204" pitchFamily="34" charset="0"/>
              <a:buChar char="•"/>
            </a:pPr>
            <a:r>
              <a:rPr lang="en-GB" altLang="en-US" dirty="0" smtClean="0"/>
              <a:t>Enhanced and emphasised certain progressions</a:t>
            </a:r>
          </a:p>
          <a:p>
            <a:pPr marL="342900" indent="-342900">
              <a:buFont typeface="Arial" panose="020B0604020202020204" pitchFamily="34" charset="0"/>
              <a:buChar char="•"/>
            </a:pPr>
            <a:r>
              <a:rPr lang="en-GB" altLang="en-US" dirty="0" smtClean="0"/>
              <a:t>Ultimately read the Instructor Manual</a:t>
            </a:r>
          </a:p>
          <a:p>
            <a:pPr marL="342900" indent="-342900">
              <a:buFont typeface="Arial" panose="020B0604020202020204" pitchFamily="34" charset="0"/>
              <a:buChar char="•"/>
            </a:pPr>
            <a:r>
              <a:rPr lang="en-GB" altLang="en-US" dirty="0" smtClean="0"/>
              <a:t>Tailor the course to your students</a:t>
            </a:r>
          </a:p>
          <a:p>
            <a:pPr marL="342900" indent="-342900">
              <a:buFont typeface="Arial" panose="020B0604020202020204" pitchFamily="34" charset="0"/>
              <a:buChar char="•"/>
            </a:pPr>
            <a:r>
              <a:rPr lang="en-GB" altLang="en-US" dirty="0" smtClean="0"/>
              <a:t>Remember your STEPS, PAVE, SEEDS REAP</a:t>
            </a:r>
            <a:endParaRPr lang="en-GB" altLang="en-US" dirty="0"/>
          </a:p>
          <a:p>
            <a:pPr lvl="1"/>
            <a:endParaRPr lang="en-GB" altLang="en-US" dirty="0" smtClean="0"/>
          </a:p>
        </p:txBody>
      </p:sp>
      <p:sp>
        <p:nvSpPr>
          <p:cNvPr id="3" name="Title 2"/>
          <p:cNvSpPr>
            <a:spLocks noGrp="1"/>
          </p:cNvSpPr>
          <p:nvPr>
            <p:ph type="title"/>
          </p:nvPr>
        </p:nvSpPr>
        <p:spPr>
          <a:xfrm>
            <a:off x="457200" y="527926"/>
            <a:ext cx="4947390" cy="515526"/>
          </a:xfrm>
        </p:spPr>
        <p:txBody>
          <a:bodyPr>
            <a:normAutofit fontScale="90000"/>
          </a:bodyPr>
          <a:lstStyle/>
          <a:p>
            <a:r>
              <a:rPr lang="en-GB" altLang="en-US" dirty="0" smtClean="0"/>
              <a:t>Summary</a:t>
            </a:r>
            <a:br>
              <a:rPr lang="en-GB" altLang="en-US" dirty="0" smtClean="0"/>
            </a:br>
            <a:endParaRPr lang="en-US"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9692" y="6067590"/>
            <a:ext cx="1034596" cy="632745"/>
          </a:xfrm>
          <a:prstGeom prst="rect">
            <a:avLst/>
          </a:prstGeom>
        </p:spPr>
      </p:pic>
    </p:spTree>
    <p:extLst>
      <p:ext uri="{BB962C8B-B14F-4D97-AF65-F5344CB8AC3E}">
        <p14:creationId xmlns:p14="http://schemas.microsoft.com/office/powerpoint/2010/main" val="34399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3686"/>
            <a:ext cx="4947390" cy="515526"/>
          </a:xfrm>
        </p:spPr>
        <p:txBody>
          <a:bodyPr/>
          <a:lstStyle/>
          <a:p>
            <a:r>
              <a:rPr lang="en-GB" dirty="0" smtClean="0"/>
              <a:t>New Branding</a:t>
            </a:r>
            <a:endParaRPr lang="en-GB" dirty="0"/>
          </a:p>
        </p:txBody>
      </p:sp>
      <p:sp>
        <p:nvSpPr>
          <p:cNvPr id="3" name="Content Placeholder 2"/>
          <p:cNvSpPr>
            <a:spLocks noGrp="1"/>
          </p:cNvSpPr>
          <p:nvPr>
            <p:ph sz="quarter" idx="11"/>
          </p:nvPr>
        </p:nvSpPr>
        <p:spPr>
          <a:xfrm>
            <a:off x="457200" y="1677988"/>
            <a:ext cx="4947390" cy="3029034"/>
          </a:xfrm>
        </p:spPr>
        <p:txBody>
          <a:bodyPr/>
          <a:lstStyle/>
          <a:p>
            <a:pPr marL="342900" indent="-342900">
              <a:buFont typeface="Arial" panose="020B0604020202020204" pitchFamily="34" charset="0"/>
              <a:buChar char="•"/>
            </a:pPr>
            <a:r>
              <a:rPr lang="en-GB" dirty="0"/>
              <a:t>Refreshed Visual Aids</a:t>
            </a:r>
          </a:p>
          <a:p>
            <a:pPr marL="342900" indent="-342900">
              <a:buFont typeface="Arial" panose="020B0604020202020204" pitchFamily="34" charset="0"/>
              <a:buChar char="•"/>
            </a:pPr>
            <a:r>
              <a:rPr lang="en-GB" dirty="0" smtClean="0"/>
              <a:t>New Ocean diver packs</a:t>
            </a:r>
          </a:p>
          <a:p>
            <a:pPr marL="342900" indent="-342900">
              <a:buFont typeface="Arial" panose="020B0604020202020204" pitchFamily="34" charset="0"/>
              <a:buChar char="•"/>
            </a:pPr>
            <a:r>
              <a:rPr lang="en-GB" dirty="0" smtClean="0"/>
              <a:t>Refreshed Student manual</a:t>
            </a:r>
          </a:p>
          <a:p>
            <a:pPr marL="342900" indent="-342900">
              <a:buFont typeface="Arial" panose="020B0604020202020204" pitchFamily="34" charset="0"/>
              <a:buChar char="•"/>
            </a:pPr>
            <a:r>
              <a:rPr lang="en-GB" dirty="0" smtClean="0"/>
              <a:t>Refreshed Instructor Manual</a:t>
            </a:r>
          </a:p>
          <a:p>
            <a:pPr marL="342900" indent="-342900">
              <a:buFont typeface="Arial" panose="020B0604020202020204" pitchFamily="34" charset="0"/>
              <a:buChar char="•"/>
            </a:pPr>
            <a:r>
              <a:rPr lang="en-GB" dirty="0" smtClean="0"/>
              <a:t>Refreshed Ocean diver prompts</a:t>
            </a:r>
          </a:p>
          <a:p>
            <a:endParaRPr lang="en-GB" dirty="0"/>
          </a:p>
        </p:txBody>
      </p:sp>
      <p:pic>
        <p:nvPicPr>
          <p:cNvPr id="7" name="Picture Placeholder 6"/>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771" b="1771"/>
          <a:stretch>
            <a:fillRect/>
          </a:stretch>
        </p:blipFill>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449" y="3533042"/>
            <a:ext cx="3175000" cy="2057400"/>
          </a:xfrm>
          <a:prstGeom prst="rect">
            <a:avLst/>
          </a:prstGeom>
        </p:spPr>
      </p:pic>
    </p:spTree>
    <p:extLst>
      <p:ext uri="{BB962C8B-B14F-4D97-AF65-F5344CB8AC3E}">
        <p14:creationId xmlns:p14="http://schemas.microsoft.com/office/powerpoint/2010/main" val="2069680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562708"/>
            <a:ext cx="5271249" cy="515526"/>
          </a:xfrm>
        </p:spPr>
        <p:txBody>
          <a:bodyPr/>
          <a:lstStyle/>
          <a:p>
            <a:r>
              <a:rPr lang="en-GB" dirty="0" smtClean="0"/>
              <a:t>Acknowledgements</a:t>
            </a:r>
            <a:endParaRPr lang="en-GB" dirty="0"/>
          </a:p>
        </p:txBody>
      </p:sp>
      <p:sp>
        <p:nvSpPr>
          <p:cNvPr id="6" name="Content Placeholder 5"/>
          <p:cNvSpPr>
            <a:spLocks noGrp="1"/>
          </p:cNvSpPr>
          <p:nvPr>
            <p:ph sz="quarter" idx="11"/>
          </p:nvPr>
        </p:nvSpPr>
        <p:spPr>
          <a:xfrm>
            <a:off x="27406" y="1207698"/>
            <a:ext cx="6130834" cy="4708981"/>
          </a:xfrm>
        </p:spPr>
        <p:txBody>
          <a:bodyPr/>
          <a:lstStyle/>
          <a:p>
            <a:r>
              <a:rPr lang="en-GB" dirty="0" smtClean="0"/>
              <a:t>Presentation and trialling techniques</a:t>
            </a:r>
          </a:p>
          <a:p>
            <a:pPr marL="594900" lvl="1" indent="-342900"/>
            <a:r>
              <a:rPr lang="en-GB" dirty="0" smtClean="0"/>
              <a:t>Simon Child &amp; </a:t>
            </a:r>
            <a:r>
              <a:rPr lang="en-GB" smtClean="0"/>
              <a:t>Marko Jung</a:t>
            </a:r>
            <a:endParaRPr lang="en-GB" dirty="0" smtClean="0"/>
          </a:p>
          <a:p>
            <a:pPr marL="594900" lvl="1" indent="-342900"/>
            <a:r>
              <a:rPr lang="en-GB" dirty="0" smtClean="0"/>
              <a:t>Imperial College Underwater Club</a:t>
            </a:r>
          </a:p>
          <a:p>
            <a:pPr marL="594900" lvl="1" indent="-342900"/>
            <a:r>
              <a:rPr lang="en-GB" dirty="0" smtClean="0"/>
              <a:t>Oxford University Underwater Exploration Group </a:t>
            </a:r>
          </a:p>
          <a:p>
            <a:r>
              <a:rPr lang="en-GB" dirty="0" smtClean="0"/>
              <a:t>Course</a:t>
            </a:r>
          </a:p>
          <a:p>
            <a:pPr marL="594900" lvl="1" indent="-342900"/>
            <a:r>
              <a:rPr lang="en-GB" dirty="0"/>
              <a:t>Diver Training Programme (DTP) </a:t>
            </a:r>
            <a:r>
              <a:rPr lang="en-GB" dirty="0" smtClean="0"/>
              <a:t>review</a:t>
            </a:r>
          </a:p>
          <a:p>
            <a:pPr marL="594900" lvl="1" indent="-342900"/>
            <a:r>
              <a:rPr lang="en-GB" dirty="0" smtClean="0"/>
              <a:t>Everyone at BSAC that helped with bringing out the course</a:t>
            </a:r>
          </a:p>
          <a:p>
            <a:endParaRPr lang="en-GB" dirty="0"/>
          </a:p>
          <a:p>
            <a:endParaRPr lang="en-GB" dirty="0"/>
          </a:p>
        </p:txBody>
      </p:sp>
      <p:pic>
        <p:nvPicPr>
          <p:cNvPr id="3" name="Picture Placeholder 2"/>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624" r="27890"/>
          <a:stretch/>
        </p:blipFill>
        <p:spPr>
          <a:xfrm>
            <a:off x="6169283" y="1030394"/>
            <a:ext cx="3038067" cy="4684183"/>
          </a:xfrm>
        </p:spPr>
      </p:pic>
      <p:sp>
        <p:nvSpPr>
          <p:cNvPr id="4" name="TextBox 3"/>
          <p:cNvSpPr txBox="1"/>
          <p:nvPr/>
        </p:nvSpPr>
        <p:spPr>
          <a:xfrm>
            <a:off x="615462" y="562708"/>
            <a:ext cx="248786" cy="369332"/>
          </a:xfrm>
          <a:prstGeom prst="rect">
            <a:avLst/>
          </a:prstGeom>
          <a:noFill/>
        </p:spPr>
        <p:txBody>
          <a:bodyPr wrap="none" rtlCol="0">
            <a:spAutoFit/>
          </a:bodyPr>
          <a:lstStyle/>
          <a:p>
            <a:r>
              <a:rPr lang="en-GB" dirty="0" smtClean="0"/>
              <a:t> </a:t>
            </a:r>
            <a:endParaRPr lang="en-GB" dirty="0"/>
          </a:p>
        </p:txBody>
      </p:sp>
      <p:grpSp>
        <p:nvGrpSpPr>
          <p:cNvPr id="7" name="Group 6"/>
          <p:cNvGrpSpPr/>
          <p:nvPr/>
        </p:nvGrpSpPr>
        <p:grpSpPr>
          <a:xfrm>
            <a:off x="1047632" y="4843840"/>
            <a:ext cx="1617840" cy="1485540"/>
            <a:chOff x="6217648" y="694122"/>
            <a:chExt cx="1617840" cy="1485540"/>
          </a:xfrm>
        </p:grpSpPr>
        <p:sp>
          <p:nvSpPr>
            <p:cNvPr id="8" name="Rectangle 7"/>
            <p:cNvSpPr>
              <a:spLocks noChangeAspect="1"/>
            </p:cNvSpPr>
            <p:nvPr/>
          </p:nvSpPr>
          <p:spPr>
            <a:xfrm>
              <a:off x="6217648" y="694122"/>
              <a:ext cx="1617840" cy="1485540"/>
            </a:xfrm>
            <a:prstGeom prst="rect">
              <a:avLst/>
            </a:prstGeom>
            <a:solidFill>
              <a:schemeClr val="accent4"/>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097" y="736471"/>
              <a:ext cx="1540941" cy="1414040"/>
            </a:xfrm>
            <a:prstGeom prst="rect">
              <a:avLst/>
            </a:prstGeom>
          </p:spPr>
        </p:pic>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557" t="1446" r="1648" b="2400"/>
          <a:stretch/>
        </p:blipFill>
        <p:spPr>
          <a:xfrm>
            <a:off x="3221798" y="4780267"/>
            <a:ext cx="1623437" cy="1612686"/>
          </a:xfrm>
          <a:prstGeom prst="rect">
            <a:avLst/>
          </a:prstGeom>
          <a:ln>
            <a:solidFill>
              <a:schemeClr val="tx1"/>
            </a:solidFill>
          </a:ln>
        </p:spPr>
      </p:pic>
    </p:spTree>
    <p:extLst>
      <p:ext uri="{BB962C8B-B14F-4D97-AF65-F5344CB8AC3E}">
        <p14:creationId xmlns:p14="http://schemas.microsoft.com/office/powerpoint/2010/main" val="2984508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tretch>
            <a:fillRect/>
          </a:stretch>
        </p:blipFill>
        <p:spPr>
          <a:xfrm>
            <a:off x="-304799" y="-167640"/>
            <a:ext cx="9661236" cy="7242695"/>
          </a:xfrm>
        </p:spPr>
      </p:pic>
      <p:sp>
        <p:nvSpPr>
          <p:cNvPr id="7" name="Rectangle 6"/>
          <p:cNvSpPr/>
          <p:nvPr/>
        </p:nvSpPr>
        <p:spPr>
          <a:xfrm>
            <a:off x="-304800" y="2558472"/>
            <a:ext cx="9661236" cy="4680527"/>
          </a:xfrm>
          <a:prstGeom prst="rect">
            <a:avLst/>
          </a:prstGeom>
          <a:gradFill>
            <a:gsLst>
              <a:gs pos="0">
                <a:schemeClr val="tx1">
                  <a:lumMod val="0"/>
                  <a:alpha val="67000"/>
                </a:schemeClr>
              </a:gs>
              <a:gs pos="99000">
                <a:schemeClr val="tx1">
                  <a:alpha val="0"/>
                  <a:lumMod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2378" y="5516432"/>
            <a:ext cx="1595824" cy="975985"/>
          </a:xfrm>
          <a:prstGeom prst="rect">
            <a:avLst/>
          </a:prstGeom>
        </p:spPr>
      </p:pic>
      <p:sp>
        <p:nvSpPr>
          <p:cNvPr id="9" name="TextBox 8"/>
          <p:cNvSpPr txBox="1"/>
          <p:nvPr/>
        </p:nvSpPr>
        <p:spPr>
          <a:xfrm>
            <a:off x="1247400" y="398423"/>
            <a:ext cx="8520854" cy="1631216"/>
          </a:xfrm>
          <a:prstGeom prst="rect">
            <a:avLst/>
          </a:prstGeom>
          <a:noFill/>
        </p:spPr>
        <p:txBody>
          <a:bodyPr wrap="square" rtlCol="0">
            <a:spAutoFit/>
          </a:bodyPr>
          <a:lstStyle/>
          <a:p>
            <a:r>
              <a:rPr lang="en-US" sz="5000" b="0" dirty="0" smtClean="0">
                <a:solidFill>
                  <a:schemeClr val="bg1"/>
                </a:solidFill>
              </a:rPr>
              <a:t>Thanks for your attention</a:t>
            </a:r>
          </a:p>
          <a:p>
            <a:r>
              <a:rPr lang="en-US" sz="5000" dirty="0" smtClean="0">
                <a:solidFill>
                  <a:schemeClr val="bg1"/>
                </a:solidFill>
              </a:rPr>
              <a:t>Happy instructing</a:t>
            </a:r>
            <a:endParaRPr lang="en-US" sz="5000" b="0" dirty="0">
              <a:solidFill>
                <a:schemeClr val="bg1"/>
              </a:solidFill>
            </a:endParaRPr>
          </a:p>
        </p:txBody>
      </p:sp>
      <p:sp>
        <p:nvSpPr>
          <p:cNvPr id="10" name="TextBox 9"/>
          <p:cNvSpPr txBox="1"/>
          <p:nvPr/>
        </p:nvSpPr>
        <p:spPr>
          <a:xfrm>
            <a:off x="384450" y="5337742"/>
            <a:ext cx="5621495" cy="1200329"/>
          </a:xfrm>
          <a:prstGeom prst="rect">
            <a:avLst/>
          </a:prstGeom>
          <a:noFill/>
        </p:spPr>
        <p:txBody>
          <a:bodyPr wrap="square" rtlCol="0">
            <a:spAutoFit/>
          </a:bodyPr>
          <a:lstStyle/>
          <a:p>
            <a:pPr>
              <a:lnSpc>
                <a:spcPct val="150000"/>
              </a:lnSpc>
            </a:pPr>
            <a:r>
              <a:rPr lang="en-US" sz="1600" b="0" i="0" u="none" kern="1200" dirty="0" err="1" smtClean="0">
                <a:solidFill>
                  <a:schemeClr val="bg1"/>
                </a:solidFill>
                <a:effectLst/>
                <a:latin typeface="+mn-lt"/>
                <a:ea typeface="+mn-ea"/>
                <a:cs typeface="+mn-cs"/>
              </a:rPr>
              <a:t>bsac.com</a:t>
            </a:r>
            <a:r>
              <a:rPr lang="en-US" sz="1600" b="0" i="0" u="none" kern="1200" dirty="0" smtClean="0">
                <a:solidFill>
                  <a:schemeClr val="bg1"/>
                </a:solidFill>
                <a:effectLst/>
                <a:latin typeface="+mn-lt"/>
                <a:ea typeface="+mn-ea"/>
                <a:cs typeface="+mn-cs"/>
              </a:rPr>
              <a:t/>
            </a:r>
            <a:br>
              <a:rPr lang="en-US" sz="1600" b="0" i="0" u="none" kern="1200" dirty="0" smtClean="0">
                <a:solidFill>
                  <a:schemeClr val="bg1"/>
                </a:solidFill>
                <a:effectLst/>
                <a:latin typeface="+mn-lt"/>
                <a:ea typeface="+mn-ea"/>
                <a:cs typeface="+mn-cs"/>
              </a:rPr>
            </a:br>
            <a:r>
              <a:rPr lang="en-US" sz="1600" b="0" i="0" u="none" kern="1200" dirty="0" err="1" smtClean="0">
                <a:solidFill>
                  <a:schemeClr val="bg1"/>
                </a:solidFill>
                <a:effectLst/>
                <a:latin typeface="+mn-lt"/>
                <a:ea typeface="+mn-ea"/>
                <a:cs typeface="+mn-cs"/>
              </a:rPr>
              <a:t>facebook</a:t>
            </a:r>
            <a:r>
              <a:rPr lang="en-US" sz="1600" b="0" i="0" u="none" kern="1200" dirty="0" smtClean="0">
                <a:solidFill>
                  <a:schemeClr val="bg1"/>
                </a:solidFill>
                <a:effectLst/>
                <a:latin typeface="+mn-lt"/>
                <a:ea typeface="+mn-ea"/>
                <a:cs typeface="+mn-cs"/>
              </a:rPr>
              <a:t>/</a:t>
            </a:r>
            <a:r>
              <a:rPr lang="en-US" sz="1600" b="0" i="0" u="none" kern="1200" dirty="0" err="1" smtClean="0">
                <a:solidFill>
                  <a:schemeClr val="bg1"/>
                </a:solidFill>
                <a:effectLst/>
                <a:latin typeface="+mn-lt"/>
                <a:ea typeface="+mn-ea"/>
                <a:cs typeface="+mn-cs"/>
              </a:rPr>
              <a:t>britishsubaquaclub</a:t>
            </a:r>
            <a:r>
              <a:rPr lang="en-US" sz="1600" b="0" i="0" u="none" kern="1200" baseline="0" dirty="0" smtClean="0">
                <a:solidFill>
                  <a:schemeClr val="bg1"/>
                </a:solidFill>
                <a:effectLst/>
                <a:latin typeface="+mn-lt"/>
                <a:ea typeface="+mn-ea"/>
                <a:cs typeface="+mn-cs"/>
              </a:rPr>
              <a:t> </a:t>
            </a:r>
            <a:r>
              <a:rPr lang="en-US" sz="1600" b="0" i="0" u="none" kern="1200" baseline="0" dirty="0" smtClean="0">
                <a:solidFill>
                  <a:schemeClr val="accent1"/>
                </a:solidFill>
                <a:effectLst/>
                <a:latin typeface="+mn-lt"/>
                <a:ea typeface="+mn-ea"/>
                <a:cs typeface="+mn-cs"/>
              </a:rPr>
              <a:t> </a:t>
            </a:r>
            <a:r>
              <a:rPr lang="en-US" sz="1600" b="0" i="0" u="none" kern="1200" dirty="0" smtClean="0">
                <a:solidFill>
                  <a:schemeClr val="accent1"/>
                </a:solidFill>
                <a:effectLst/>
                <a:latin typeface="+mn-lt"/>
                <a:ea typeface="+mn-ea"/>
                <a:cs typeface="+mn-cs"/>
              </a:rPr>
              <a:t>|  </a:t>
            </a:r>
            <a:r>
              <a:rPr lang="en-US" sz="1600" b="0" i="0" u="none" kern="1200" dirty="0" smtClean="0">
                <a:solidFill>
                  <a:schemeClr val="bg1"/>
                </a:solidFill>
                <a:effectLst/>
                <a:latin typeface="+mn-lt"/>
                <a:ea typeface="+mn-ea"/>
                <a:cs typeface="+mn-cs"/>
              </a:rPr>
              <a:t>twitter.com/bsacdivers</a:t>
            </a:r>
          </a:p>
          <a:p>
            <a:pPr>
              <a:lnSpc>
                <a:spcPct val="150000"/>
              </a:lnSpc>
            </a:pPr>
            <a:r>
              <a:rPr lang="en-US" sz="1600" b="0" i="0" u="none" kern="1200" dirty="0" smtClean="0">
                <a:solidFill>
                  <a:schemeClr val="bg1"/>
                </a:solidFill>
                <a:effectLst/>
                <a:latin typeface="+mn-lt"/>
                <a:ea typeface="+mn-ea"/>
                <a:cs typeface="+mn-cs"/>
              </a:rPr>
              <a:t>(0)151 350 6200</a:t>
            </a:r>
            <a:r>
              <a:rPr lang="en-US" sz="1600" b="0" i="0" u="none" kern="1200" baseline="0" dirty="0" smtClean="0">
                <a:solidFill>
                  <a:schemeClr val="bg1"/>
                </a:solidFill>
                <a:effectLst/>
                <a:latin typeface="+mn-lt"/>
                <a:ea typeface="+mn-ea"/>
                <a:cs typeface="+mn-cs"/>
              </a:rPr>
              <a:t> </a:t>
            </a:r>
            <a:r>
              <a:rPr lang="en-US" sz="1600" b="0" i="0" u="none" kern="1200" baseline="0" dirty="0" smtClean="0">
                <a:solidFill>
                  <a:schemeClr val="accent1"/>
                </a:solidFill>
                <a:effectLst/>
                <a:latin typeface="+mn-lt"/>
                <a:ea typeface="+mn-ea"/>
                <a:cs typeface="+mn-cs"/>
              </a:rPr>
              <a:t> </a:t>
            </a:r>
            <a:r>
              <a:rPr lang="en-US" sz="1600" b="0" i="0" u="none" kern="1200" dirty="0" smtClean="0">
                <a:solidFill>
                  <a:schemeClr val="accent1"/>
                </a:solidFill>
                <a:effectLst/>
                <a:latin typeface="+mn-lt"/>
                <a:ea typeface="+mn-ea"/>
                <a:cs typeface="+mn-cs"/>
              </a:rPr>
              <a:t>|</a:t>
            </a:r>
            <a:r>
              <a:rPr lang="en-US" sz="1600" b="0" i="0" u="none" kern="1200" baseline="0" dirty="0" smtClean="0">
                <a:solidFill>
                  <a:schemeClr val="accent1"/>
                </a:solidFill>
                <a:effectLst/>
                <a:latin typeface="+mn-lt"/>
                <a:ea typeface="+mn-ea"/>
                <a:cs typeface="+mn-cs"/>
              </a:rPr>
              <a:t>  </a:t>
            </a:r>
            <a:r>
              <a:rPr lang="en-US" sz="1600" b="0" i="0" u="none" kern="1200" dirty="0" smtClean="0">
                <a:solidFill>
                  <a:schemeClr val="bg1"/>
                </a:solidFill>
                <a:effectLst/>
                <a:latin typeface="+mn-lt"/>
                <a:ea typeface="+mn-ea"/>
                <a:cs typeface="+mn-cs"/>
              </a:rPr>
              <a:t>info@bsac.com</a:t>
            </a:r>
            <a:endParaRPr lang="en-US" sz="1600" b="0" u="none" dirty="0">
              <a:solidFill>
                <a:schemeClr val="bg1"/>
              </a:solidFill>
            </a:endParaRPr>
          </a:p>
        </p:txBody>
      </p:sp>
    </p:spTree>
    <p:extLst>
      <p:ext uri="{BB962C8B-B14F-4D97-AF65-F5344CB8AC3E}">
        <p14:creationId xmlns:p14="http://schemas.microsoft.com/office/powerpoint/2010/main" val="1817772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pic>
        <p:nvPicPr>
          <p:cNvPr id="8" name="Picture Placeholder 7"/>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pic>
        <p:nvPicPr>
          <p:cNvPr id="7" name="Picture Placeholder 6"/>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sp>
        <p:nvSpPr>
          <p:cNvPr id="2" name="Rectangle 1"/>
          <p:cNvSpPr/>
          <p:nvPr/>
        </p:nvSpPr>
        <p:spPr>
          <a:xfrm>
            <a:off x="166097" y="1647739"/>
            <a:ext cx="5313871" cy="369332"/>
          </a:xfrm>
          <a:prstGeom prst="rect">
            <a:avLst/>
          </a:prstGeom>
        </p:spPr>
        <p:txBody>
          <a:bodyPr wrap="square">
            <a:spAutoFit/>
          </a:bodyPr>
          <a:lstStyle/>
          <a:p>
            <a:r>
              <a:rPr lang="en-GB" dirty="0" smtClean="0"/>
              <a:t>Go to Instructor materials on the webpage</a:t>
            </a:r>
            <a:endParaRPr lang="en-GB" dirty="0"/>
          </a:p>
        </p:txBody>
      </p:sp>
      <p:sp>
        <p:nvSpPr>
          <p:cNvPr id="5" name="Rectangle 4"/>
          <p:cNvSpPr/>
          <p:nvPr/>
        </p:nvSpPr>
        <p:spPr>
          <a:xfrm>
            <a:off x="403844" y="2309343"/>
            <a:ext cx="5378487" cy="923330"/>
          </a:xfrm>
          <a:prstGeom prst="rect">
            <a:avLst/>
          </a:prstGeom>
        </p:spPr>
        <p:txBody>
          <a:bodyPr wrap="square">
            <a:spAutoFit/>
          </a:bodyPr>
          <a:lstStyle/>
          <a:p>
            <a:r>
              <a:rPr lang="en-GB" dirty="0">
                <a:hlinkClick r:id="rId5"/>
              </a:rPr>
              <a:t>https://</a:t>
            </a:r>
            <a:r>
              <a:rPr lang="en-GB" dirty="0" smtClean="0">
                <a:hlinkClick r:id="rId5"/>
              </a:rPr>
              <a:t>www.bsac.com/page.asp?section=5100&amp;sectionTitle=Instructor+Materials</a:t>
            </a:r>
            <a:endParaRPr lang="en-GB" dirty="0" smtClean="0"/>
          </a:p>
          <a:p>
            <a:endParaRPr lang="en-GB" dirty="0"/>
          </a:p>
        </p:txBody>
      </p:sp>
      <p:sp>
        <p:nvSpPr>
          <p:cNvPr id="6" name="Right Arrow 5"/>
          <p:cNvSpPr/>
          <p:nvPr/>
        </p:nvSpPr>
        <p:spPr>
          <a:xfrm rot="20251053">
            <a:off x="4727276" y="5529531"/>
            <a:ext cx="1009291" cy="4399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647250" y="6145737"/>
            <a:ext cx="4903907" cy="369332"/>
          </a:xfrm>
          <a:prstGeom prst="rect">
            <a:avLst/>
          </a:prstGeom>
          <a:noFill/>
        </p:spPr>
        <p:txBody>
          <a:bodyPr wrap="none" rtlCol="0">
            <a:spAutoFit/>
          </a:bodyPr>
          <a:lstStyle/>
          <a:p>
            <a:r>
              <a:rPr lang="en-GB" dirty="0" smtClean="0"/>
              <a:t>Some stock images but you can add your own</a:t>
            </a:r>
            <a:endParaRPr lang="en-GB" dirty="0"/>
          </a:p>
        </p:txBody>
      </p:sp>
      <p:sp>
        <p:nvSpPr>
          <p:cNvPr id="11" name="Title 2"/>
          <p:cNvSpPr txBox="1">
            <a:spLocks/>
          </p:cNvSpPr>
          <p:nvPr/>
        </p:nvSpPr>
        <p:spPr>
          <a:xfrm>
            <a:off x="196374" y="676212"/>
            <a:ext cx="5253318" cy="938719"/>
          </a:xfrm>
          <a:prstGeom prst="rect">
            <a:avLst/>
          </a:prstGeom>
        </p:spPr>
        <p:txBody>
          <a:bodyPr vert="horz" lIns="91440" tIns="45720" rIns="91440" bIns="45720" rtlCol="0" anchor="t">
            <a:spAutoFit/>
          </a:bodyPr>
          <a:lstStyle>
            <a:lvl1pPr algn="l" defTabSz="457200" rtl="0" eaLnBrk="1" latinLnBrk="0" hangingPunct="1">
              <a:spcBef>
                <a:spcPct val="0"/>
              </a:spcBef>
              <a:buNone/>
              <a:defRPr sz="2750" b="1" kern="1200">
                <a:solidFill>
                  <a:schemeClr val="tx2"/>
                </a:solidFill>
                <a:latin typeface="Arial" panose="020B0604020202020204" pitchFamily="34" charset="0"/>
                <a:ea typeface="+mj-ea"/>
                <a:cs typeface="Arial" panose="020B0604020202020204" pitchFamily="34" charset="0"/>
              </a:defRPr>
            </a:lvl1pPr>
          </a:lstStyle>
          <a:p>
            <a:r>
              <a:rPr lang="en-US" dirty="0" smtClean="0"/>
              <a:t>Make your own slides with new </a:t>
            </a:r>
            <a:r>
              <a:rPr lang="en-US" dirty="0" err="1" smtClean="0"/>
              <a:t>powerpoint</a:t>
            </a:r>
            <a:r>
              <a:rPr lang="en-US" dirty="0" smtClean="0"/>
              <a:t> template</a:t>
            </a:r>
            <a:endParaRPr lang="en-US" dirty="0"/>
          </a:p>
        </p:txBody>
      </p:sp>
    </p:spTree>
    <p:extLst>
      <p:ext uri="{BB962C8B-B14F-4D97-AF65-F5344CB8AC3E}">
        <p14:creationId xmlns:p14="http://schemas.microsoft.com/office/powerpoint/2010/main" val="405598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750"/>
            <a:ext cx="8229600" cy="515526"/>
          </a:xfrm>
        </p:spPr>
        <p:txBody>
          <a:bodyPr/>
          <a:lstStyle/>
          <a:p>
            <a:r>
              <a:rPr lang="en-GB" dirty="0"/>
              <a:t>Course outline</a:t>
            </a:r>
            <a:endParaRPr lang="en-US" dirty="0"/>
          </a:p>
        </p:txBody>
      </p:sp>
      <p:sp>
        <p:nvSpPr>
          <p:cNvPr id="4" name="Content Placeholder 3"/>
          <p:cNvSpPr>
            <a:spLocks noGrp="1"/>
          </p:cNvSpPr>
          <p:nvPr>
            <p:ph sz="quarter" idx="12"/>
          </p:nvPr>
        </p:nvSpPr>
        <p:spPr>
          <a:xfrm>
            <a:off x="4744528" y="1677988"/>
            <a:ext cx="3942272" cy="3559949"/>
          </a:xfrm>
        </p:spPr>
        <p:txBody>
          <a:bodyPr/>
          <a:lstStyle/>
          <a:p>
            <a:r>
              <a:rPr lang="en-GB" altLang="en-US" dirty="0"/>
              <a:t>Subtitle to go like this</a:t>
            </a:r>
          </a:p>
          <a:p>
            <a:pPr lvl="1"/>
            <a:r>
              <a:rPr lang="en-GB" altLang="en-US" dirty="0"/>
              <a:t>Bulleted copy to go like this</a:t>
            </a:r>
          </a:p>
          <a:p>
            <a:pPr marL="252000" lvl="2" indent="0">
              <a:buNone/>
            </a:pPr>
            <a:r>
              <a:rPr lang="en-GB" altLang="en-US" dirty="0"/>
              <a:t>Copy under bullet to be like this</a:t>
            </a:r>
          </a:p>
          <a:p>
            <a:pPr lvl="2"/>
            <a:r>
              <a:rPr lang="en-GB" altLang="en-US" dirty="0"/>
              <a:t>Secondary bullets like this</a:t>
            </a:r>
          </a:p>
          <a:p>
            <a:pPr lvl="3"/>
            <a:r>
              <a:rPr lang="en-GB" altLang="en-US" dirty="0"/>
              <a:t>Tertiary bullets like this</a:t>
            </a:r>
          </a:p>
          <a:p>
            <a:pPr lvl="4"/>
            <a:endParaRPr lang="en-GB" altLang="en-US" dirty="0"/>
          </a:p>
          <a:p>
            <a:pPr lvl="1"/>
            <a:endParaRPr lang="en-GB" altLang="en-US" dirty="0"/>
          </a:p>
          <a:p>
            <a:endParaRPr lang="en-US" dirty="0"/>
          </a:p>
          <a:p>
            <a:endParaRPr lang="en-US" dirty="0"/>
          </a:p>
        </p:txBody>
      </p:sp>
      <p:pic>
        <p:nvPicPr>
          <p:cNvPr id="6" name="Picture 5"/>
          <p:cNvPicPr>
            <a:picLocks noChangeAspect="1"/>
          </p:cNvPicPr>
          <p:nvPr/>
        </p:nvPicPr>
        <p:blipFill>
          <a:blip r:embed="rId2"/>
          <a:stretch>
            <a:fillRect/>
          </a:stretch>
        </p:blipFill>
        <p:spPr>
          <a:xfrm>
            <a:off x="4382760" y="1372594"/>
            <a:ext cx="4217234" cy="3865343"/>
          </a:xfrm>
          <a:prstGeom prst="rect">
            <a:avLst/>
          </a:prstGeom>
        </p:spPr>
      </p:pic>
      <p:sp>
        <p:nvSpPr>
          <p:cNvPr id="7" name="Rectangle 6"/>
          <p:cNvSpPr/>
          <p:nvPr/>
        </p:nvSpPr>
        <p:spPr>
          <a:xfrm>
            <a:off x="457200" y="1320519"/>
            <a:ext cx="4572000" cy="1384995"/>
          </a:xfrm>
          <a:prstGeom prst="rect">
            <a:avLst/>
          </a:prstGeom>
        </p:spPr>
        <p:txBody>
          <a:bodyPr>
            <a:spAutoFit/>
          </a:bodyPr>
          <a:lstStyle/>
          <a:p>
            <a:r>
              <a:rPr lang="en-GB" sz="1200" b="1" dirty="0"/>
              <a:t>OD Theory Module </a:t>
            </a:r>
            <a:endParaRPr lang="en-GB" sz="1200" b="1" dirty="0" smtClean="0"/>
          </a:p>
          <a:p>
            <a:r>
              <a:rPr lang="en-GB" sz="1200" dirty="0" smtClean="0">
                <a:hlinkClick r:id="rId3" invalidUrl="https://resource.bsac.com/files/od17/OT1 - Adapting to the underwater world.pptx" tooltip="Visual Aid Ocean Diver - OT1 - Adapting to the underwater world_final.pptx"/>
              </a:rPr>
              <a:t>OT1 </a:t>
            </a:r>
            <a:r>
              <a:rPr lang="en-GB" sz="1200" dirty="0">
                <a:hlinkClick r:id="rId4" invalidUrl="https://resource.bsac.com/files/od17/OT1 - Adapting to the underwater world.pptx" tooltip="Visual Aid Ocean Diver - OT1 - Adapting to the underwater world_final.pptx"/>
              </a:rPr>
              <a:t>- Adapting to the underwater </a:t>
            </a:r>
            <a:r>
              <a:rPr lang="en-GB" sz="1200" dirty="0" smtClean="0">
                <a:hlinkClick r:id="rId5" invalidUrl="https://resource.bsac.com/files/od17/OT1 - Adapting to the underwater world.pptx" tooltip="Visual Aid Ocean Diver - OT1 - Adapting to the underwater world_final.pptx"/>
              </a:rPr>
              <a:t>world</a:t>
            </a:r>
            <a:endParaRPr lang="en-GB" sz="1200" dirty="0"/>
          </a:p>
          <a:p>
            <a:r>
              <a:rPr lang="en-GB" sz="1200" dirty="0">
                <a:hlinkClick r:id="rId6" invalidUrl="https://resource.bsac.com/files/od17/OT2 - The effects of diving on the body.pptx" tooltip="Visual Aid Ocean Diver - OT2 - The effects of diving on the body_final.pptx"/>
              </a:rPr>
              <a:t>OT2 - The body and the effects of </a:t>
            </a:r>
            <a:r>
              <a:rPr lang="en-GB" sz="1200" dirty="0" smtClean="0">
                <a:hlinkClick r:id="rId7" invalidUrl="https://resource.bsac.com/files/od17/OT2 - The effects of diving on the body.pptx" tooltip="Visual Aid Ocean Diver - OT2 - The effects of diving on the body_final.pptx"/>
              </a:rPr>
              <a:t>diving</a:t>
            </a:r>
            <a:endParaRPr lang="en-GB" sz="1200" dirty="0"/>
          </a:p>
          <a:p>
            <a:r>
              <a:rPr lang="en-GB" sz="1200" dirty="0">
                <a:hlinkClick r:id="rId8" invalidUrl="https://resource.bsac.com/files/od17/OT3 - Going diving.pptx" tooltip="Visual Aid Ocean Diver - OT3 - Going diving.pptx"/>
              </a:rPr>
              <a:t>OT3 - Going </a:t>
            </a:r>
            <a:r>
              <a:rPr lang="en-GB" sz="1200" dirty="0" smtClean="0">
                <a:hlinkClick r:id="rId9" invalidUrl="https://resource.bsac.com/files/od17/OT3 - Going diving.pptx" tooltip="Visual Aid Ocean Diver - OT3 - Going diving.pptx"/>
              </a:rPr>
              <a:t>diving</a:t>
            </a:r>
            <a:endParaRPr lang="en-GB" sz="1200" dirty="0"/>
          </a:p>
          <a:p>
            <a:r>
              <a:rPr lang="en-GB" sz="1200" dirty="0">
                <a:hlinkClick r:id="rId10" invalidUrl="https://resource.bsac.com/files/od17/OT4 - Dive planning.pptx" tooltip="Visual Aid Ocean Diver - OT4 - Dive planning.pptx"/>
              </a:rPr>
              <a:t>OT4 - Dive Planning</a:t>
            </a:r>
            <a:endParaRPr lang="en-GB" sz="1200" dirty="0"/>
          </a:p>
          <a:p>
            <a:r>
              <a:rPr lang="en-GB" sz="1200" dirty="0">
                <a:hlinkClick r:id="rId11" invalidUrl="https://resource.bsac.com/files/od17/OT5 - What happens if.pptx" tooltip="Visual Aid Ocean Diver - OT5 - What happens if?"/>
              </a:rPr>
              <a:t>OT5 - What happens if</a:t>
            </a:r>
            <a:r>
              <a:rPr lang="en-GB" sz="1200" dirty="0" smtClean="0">
                <a:hlinkClick r:id="rId12" invalidUrl="https://resource.bsac.com/files/od17/OT5 - What happens if.pptx" tooltip="Visual Aid Ocean Diver - OT5 - What happens if?"/>
              </a:rPr>
              <a:t>?</a:t>
            </a:r>
            <a:endParaRPr lang="en-GB" sz="1200" dirty="0"/>
          </a:p>
          <a:p>
            <a:r>
              <a:rPr lang="en-GB" sz="1200" dirty="0">
                <a:hlinkClick r:id="rId13" invalidUrl="https://resource.bsac.com/files/od17/OT6 - Enjoying your diving.pptx" tooltip="Visual Aid Ocean Diver - OT6 - Enjoying your diving.pptx"/>
              </a:rPr>
              <a:t>OT6 - Enjoying your diving</a:t>
            </a:r>
            <a:endParaRPr lang="en-GB" sz="1200" dirty="0"/>
          </a:p>
        </p:txBody>
      </p:sp>
      <p:sp>
        <p:nvSpPr>
          <p:cNvPr id="8" name="Rectangle 7"/>
          <p:cNvSpPr/>
          <p:nvPr/>
        </p:nvSpPr>
        <p:spPr>
          <a:xfrm>
            <a:off x="457200" y="2975046"/>
            <a:ext cx="4572000" cy="1200329"/>
          </a:xfrm>
          <a:prstGeom prst="rect">
            <a:avLst/>
          </a:prstGeom>
        </p:spPr>
        <p:txBody>
          <a:bodyPr>
            <a:spAutoFit/>
          </a:bodyPr>
          <a:lstStyle/>
          <a:p>
            <a:r>
              <a:rPr lang="en-GB" sz="1200" b="1" dirty="0"/>
              <a:t>OD Sheltered Water Modules</a:t>
            </a:r>
          </a:p>
          <a:p>
            <a:r>
              <a:rPr lang="en-GB" sz="1200" dirty="0">
                <a:hlinkClick r:id="rId14" invalidUrl="https://resource.bsac.com/files/od17/OS1 IM Being underwater_final.pdf" tooltip="OS1 - Being underwater"/>
              </a:rPr>
              <a:t>OS1 - Being Underwater</a:t>
            </a:r>
            <a:r>
              <a:rPr lang="en-GB" sz="1200" dirty="0"/>
              <a:t/>
            </a:r>
            <a:br>
              <a:rPr lang="en-GB" sz="1200" dirty="0"/>
            </a:br>
            <a:r>
              <a:rPr lang="en-GB" sz="1200" dirty="0">
                <a:hlinkClick r:id="rId15" invalidUrl="https://resource.bsac.com/files/od17/OS2 IM Basic skills_final.pdf" tooltip="OS2 - Basic skills"/>
              </a:rPr>
              <a:t>OS2 - Basic Skills</a:t>
            </a:r>
            <a:r>
              <a:rPr lang="en-GB" sz="1200" dirty="0"/>
              <a:t/>
            </a:r>
            <a:br>
              <a:rPr lang="en-GB" sz="1200" dirty="0"/>
            </a:br>
            <a:r>
              <a:rPr lang="en-GB" sz="1200" dirty="0">
                <a:hlinkClick r:id="rId16" invalidUrl="https://resource.bsac.com/files/od17/OS3 IM Developing Skills_final.pdf" tooltip="OS3 - Developing skills"/>
              </a:rPr>
              <a:t>OS3 - Developing Skills</a:t>
            </a:r>
            <a:r>
              <a:rPr lang="en-GB" sz="1200" dirty="0"/>
              <a:t/>
            </a:r>
            <a:br>
              <a:rPr lang="en-GB" sz="1200" dirty="0"/>
            </a:br>
            <a:r>
              <a:rPr lang="en-GB" sz="1200" dirty="0">
                <a:hlinkClick r:id="rId17" invalidUrl="https://resource.bsac.com/files/od17/OS4 IM Beyond the basics_final.pdf" tooltip="OS4 - Beyond the basics"/>
              </a:rPr>
              <a:t>OS4 - Beyond the Basics</a:t>
            </a:r>
            <a:r>
              <a:rPr lang="en-GB" sz="1200" dirty="0"/>
              <a:t/>
            </a:r>
            <a:br>
              <a:rPr lang="en-GB" sz="1200" dirty="0"/>
            </a:br>
            <a:r>
              <a:rPr lang="en-GB" sz="1200" dirty="0">
                <a:hlinkClick r:id="rId18" invalidUrl="https://resource.bsac.com/files/od17/OS5 IM Safety Skills_final.pdf" tooltip="OS5 - Safety Skills"/>
              </a:rPr>
              <a:t>OS5 - Safety Skills</a:t>
            </a:r>
            <a:endParaRPr lang="en-GB" sz="1200" dirty="0"/>
          </a:p>
        </p:txBody>
      </p:sp>
      <p:sp>
        <p:nvSpPr>
          <p:cNvPr id="9" name="Rectangle 8"/>
          <p:cNvSpPr/>
          <p:nvPr/>
        </p:nvSpPr>
        <p:spPr>
          <a:xfrm>
            <a:off x="457200" y="4397863"/>
            <a:ext cx="4572000" cy="1015663"/>
          </a:xfrm>
          <a:prstGeom prst="rect">
            <a:avLst/>
          </a:prstGeom>
        </p:spPr>
        <p:txBody>
          <a:bodyPr>
            <a:spAutoFit/>
          </a:bodyPr>
          <a:lstStyle/>
          <a:p>
            <a:r>
              <a:rPr lang="en-GB" sz="1200" b="1" dirty="0"/>
              <a:t>OD Open Water Modules</a:t>
            </a:r>
          </a:p>
          <a:p>
            <a:r>
              <a:rPr lang="en-GB" sz="1200" dirty="0">
                <a:hlinkClick r:id="rId19" invalidUrl="https://resource.bsac.com/files/od17/OO1 IM Introduction to Open Water_final.pdf" tooltip="OO1 IM Introduction to Open Water_final.pdf"/>
              </a:rPr>
              <a:t>OO1 - Introduction to Open </a:t>
            </a:r>
            <a:r>
              <a:rPr lang="en-GB" sz="1200" dirty="0" smtClean="0">
                <a:hlinkClick r:id="rId20" invalidUrl="https://resource.bsac.com/files/od17/OO1 IM Introduction to Open Water_final.pdf" tooltip="OO1 IM Introduction to Open Water_final.pdf"/>
              </a:rPr>
              <a:t>Water</a:t>
            </a:r>
            <a:r>
              <a:rPr lang="en-GB" sz="1200" dirty="0"/>
              <a:t/>
            </a:r>
            <a:br>
              <a:rPr lang="en-GB" sz="1200" dirty="0"/>
            </a:br>
            <a:r>
              <a:rPr lang="en-GB" sz="1200" dirty="0">
                <a:hlinkClick r:id="rId21" invalidUrl="https://resource.bsac.com/files/od17/OO2 IM Developing openwater skills_final.pdf" tooltip="OO2 IM Developing openwater skills"/>
              </a:rPr>
              <a:t>OO2 - Developing open water skills</a:t>
            </a:r>
            <a:r>
              <a:rPr lang="en-GB" sz="1200" dirty="0"/>
              <a:t/>
            </a:r>
            <a:br>
              <a:rPr lang="en-GB" sz="1200" dirty="0"/>
            </a:br>
            <a:r>
              <a:rPr lang="en-GB" sz="1200" dirty="0">
                <a:hlinkClick r:id="rId22" invalidUrl="https://resource.bsac.com/files/od17/OO3 IM openwater rescue skills_final.pdf" tooltip="OO3 IM openwater rescue skills"/>
              </a:rPr>
              <a:t>OO3 - Open water rescue </a:t>
            </a:r>
            <a:r>
              <a:rPr lang="en-GB" sz="1200" dirty="0" smtClean="0">
                <a:hlinkClick r:id="rId23" invalidUrl="https://resource.bsac.com/files/od17/OO3 IM openwater rescue skills_final.pdf" tooltip="OO3 IM openwater rescue skills"/>
              </a:rPr>
              <a:t>skills</a:t>
            </a:r>
            <a:endParaRPr lang="en-GB" sz="1200" dirty="0"/>
          </a:p>
          <a:p>
            <a:r>
              <a:rPr lang="en-GB" sz="1200" dirty="0">
                <a:hlinkClick r:id="rId24" invalidUrl="https://resource.bsac.com/files/od17/OO4 IM Buddy diving skills_final.pdf" tooltip="OO4 IM Buddy diving skills"/>
              </a:rPr>
              <a:t>OO4 - Buddy diving skills</a:t>
            </a:r>
            <a:endParaRPr lang="en-GB" sz="1200" dirty="0"/>
          </a:p>
        </p:txBody>
      </p:sp>
    </p:spTree>
    <p:extLst>
      <p:ext uri="{BB962C8B-B14F-4D97-AF65-F5344CB8AC3E}">
        <p14:creationId xmlns:p14="http://schemas.microsoft.com/office/powerpoint/2010/main" val="10737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031"/>
            <a:ext cx="8229600" cy="515526"/>
          </a:xfrm>
        </p:spPr>
        <p:txBody>
          <a:bodyPr/>
          <a:lstStyle/>
          <a:p>
            <a:r>
              <a:rPr lang="en-GB" dirty="0" smtClean="0"/>
              <a:t>Discovery diver</a:t>
            </a:r>
            <a:endParaRPr lang="en-GB" dirty="0"/>
          </a:p>
        </p:txBody>
      </p:sp>
      <p:sp>
        <p:nvSpPr>
          <p:cNvPr id="3" name="Content Placeholder 2"/>
          <p:cNvSpPr>
            <a:spLocks noGrp="1"/>
          </p:cNvSpPr>
          <p:nvPr>
            <p:ph sz="quarter" idx="11"/>
          </p:nvPr>
        </p:nvSpPr>
        <p:spPr>
          <a:xfrm>
            <a:off x="457200" y="1307052"/>
            <a:ext cx="8514272" cy="3016210"/>
          </a:xfrm>
        </p:spPr>
        <p:txBody>
          <a:bodyPr/>
          <a:lstStyle/>
          <a:p>
            <a:pPr marL="342900" indent="-342900"/>
            <a:r>
              <a:rPr lang="en-US" dirty="0"/>
              <a:t>The course </a:t>
            </a:r>
            <a:r>
              <a:rPr lang="en-US" dirty="0" smtClean="0"/>
              <a:t>can </a:t>
            </a:r>
            <a:r>
              <a:rPr lang="en-US" dirty="0"/>
              <a:t>now be truncated to the new “discovery diver” qualification </a:t>
            </a:r>
            <a:endParaRPr lang="en-US" dirty="0" smtClean="0"/>
          </a:p>
          <a:p>
            <a:pPr marL="594900" lvl="1" indent="-342900"/>
            <a:r>
              <a:rPr lang="en-US" dirty="0"/>
              <a:t>Where the “discovery diver” is for people who potentially are can not complete the full ocean diver course. </a:t>
            </a:r>
            <a:endParaRPr lang="en-GB" dirty="0"/>
          </a:p>
          <a:p>
            <a:pPr marL="342900" indent="-342900">
              <a:buFont typeface="Arial" panose="020B0604020202020204" pitchFamily="34" charset="0"/>
              <a:buChar char="•"/>
            </a:pPr>
            <a:r>
              <a:rPr lang="en-US" dirty="0" smtClean="0"/>
              <a:t>or will need continue </a:t>
            </a:r>
            <a:r>
              <a:rPr lang="en-US" dirty="0"/>
              <a:t>on the full “ocean diver” </a:t>
            </a:r>
            <a:r>
              <a:rPr lang="en-US" dirty="0" smtClean="0"/>
              <a:t>qualification later. </a:t>
            </a:r>
          </a:p>
          <a:p>
            <a:pPr marL="342900" indent="-342900">
              <a:buFont typeface="Arial" panose="020B0604020202020204" pitchFamily="34" charset="0"/>
              <a:buChar char="•"/>
            </a:pPr>
            <a:endParaRPr lang="en-US" dirty="0"/>
          </a:p>
          <a:p>
            <a:endParaRPr lang="en-GB" dirty="0"/>
          </a:p>
        </p:txBody>
      </p:sp>
      <p:pic>
        <p:nvPicPr>
          <p:cNvPr id="6" name="Picture 5"/>
          <p:cNvPicPr/>
          <p:nvPr/>
        </p:nvPicPr>
        <p:blipFill>
          <a:blip r:embed="rId2"/>
          <a:stretch>
            <a:fillRect/>
          </a:stretch>
        </p:blipFill>
        <p:spPr>
          <a:xfrm>
            <a:off x="0" y="3696898"/>
            <a:ext cx="4252823" cy="2358846"/>
          </a:xfrm>
          <a:prstGeom prst="rect">
            <a:avLst/>
          </a:prstGeom>
        </p:spPr>
      </p:pic>
      <p:pic>
        <p:nvPicPr>
          <p:cNvPr id="7" name="Picture 6"/>
          <p:cNvPicPr/>
          <p:nvPr/>
        </p:nvPicPr>
        <p:blipFill rotWithShape="1">
          <a:blip r:embed="rId3"/>
          <a:srcRect l="4819"/>
          <a:stretch/>
        </p:blipFill>
        <p:spPr bwMode="auto">
          <a:xfrm>
            <a:off x="4744528" y="3785629"/>
            <a:ext cx="4032849" cy="19940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5498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p:pic>
      <p:sp>
        <p:nvSpPr>
          <p:cNvPr id="3" name="Title 2"/>
          <p:cNvSpPr>
            <a:spLocks noGrp="1"/>
          </p:cNvSpPr>
          <p:nvPr>
            <p:ph type="title"/>
          </p:nvPr>
        </p:nvSpPr>
        <p:spPr>
          <a:xfrm>
            <a:off x="284672" y="410607"/>
            <a:ext cx="4947390" cy="1200329"/>
          </a:xfrm>
        </p:spPr>
        <p:txBody>
          <a:bodyPr/>
          <a:lstStyle/>
          <a:p>
            <a:r>
              <a:rPr lang="en-US" sz="2400" dirty="0"/>
              <a:t>Discovery Diver is defined as a diver who is competent to conduct dives:</a:t>
            </a:r>
            <a:endParaRPr lang="en-GB" sz="2400" dirty="0"/>
          </a:p>
        </p:txBody>
      </p:sp>
      <p:sp>
        <p:nvSpPr>
          <p:cNvPr id="4" name="Content Placeholder 3"/>
          <p:cNvSpPr>
            <a:spLocks noGrp="1"/>
          </p:cNvSpPr>
          <p:nvPr>
            <p:ph sz="quarter" idx="11"/>
          </p:nvPr>
        </p:nvSpPr>
        <p:spPr>
          <a:xfrm>
            <a:off x="457200" y="1677988"/>
            <a:ext cx="4947390" cy="5001369"/>
          </a:xfrm>
        </p:spPr>
        <p:txBody>
          <a:bodyPr/>
          <a:lstStyle/>
          <a:p>
            <a:pPr marL="594900" lvl="1" indent="-342900"/>
            <a:r>
              <a:rPr lang="en-GB" sz="1400" dirty="0" smtClean="0"/>
              <a:t>with </a:t>
            </a:r>
            <a:r>
              <a:rPr lang="en-GB" sz="1400" dirty="0"/>
              <a:t>a Dive Leader within the restrictions of the conditions already encountered during their training.</a:t>
            </a:r>
          </a:p>
          <a:p>
            <a:pPr marL="594900" lvl="1" indent="-342900"/>
            <a:r>
              <a:rPr lang="en-GB" sz="1400" dirty="0"/>
              <a:t>to a depth which is initially limited to the maximum experienced during training, but which can subsequently be extended progressively, under the supervision of a Qualified Instructor (QI), to a maximum of 12m</a:t>
            </a:r>
          </a:p>
          <a:p>
            <a:pPr marL="594900" lvl="1" indent="-342900"/>
            <a:r>
              <a:rPr lang="en-GB" sz="1400" dirty="0"/>
              <a:t>using breathing gas mixes of 21% O</a:t>
            </a:r>
            <a:r>
              <a:rPr lang="en-GB" sz="1400" baseline="-25000" dirty="0"/>
              <a:t>2</a:t>
            </a:r>
            <a:r>
              <a:rPr lang="en-GB" sz="1400" dirty="0"/>
              <a:t>.</a:t>
            </a:r>
          </a:p>
          <a:p>
            <a:pPr marL="594900" lvl="1" indent="-342900"/>
            <a:r>
              <a:rPr lang="en-GB" sz="1400" dirty="0"/>
              <a:t>not requiring mandatory decompression stops</a:t>
            </a:r>
          </a:p>
          <a:p>
            <a:pPr marL="594900" lvl="1" indent="-342900"/>
            <a:r>
              <a:rPr lang="en-GB" sz="1400" dirty="0"/>
              <a:t>under the on-site supervision of a Dive Manager with respect to site selection, conditions and dive plan</a:t>
            </a:r>
          </a:p>
          <a:p>
            <a:pPr marL="594900" lvl="1" indent="-342900"/>
            <a:r>
              <a:rPr lang="en-GB" sz="1400" dirty="0"/>
              <a:t>where other divers, capable of providing assistance and rescue, are available at the surface</a:t>
            </a:r>
          </a:p>
          <a:p>
            <a:pPr marL="594900" lvl="1" indent="-342900"/>
            <a:r>
              <a:rPr lang="en-GB" sz="1400" dirty="0"/>
              <a:t>within BSAC safe diving recommendations</a:t>
            </a:r>
          </a:p>
          <a:p>
            <a:pPr lvl="4"/>
            <a:endParaRPr lang="en-GB" altLang="en-US" dirty="0"/>
          </a:p>
          <a:p>
            <a:pPr lvl="1"/>
            <a:endParaRPr lang="en-GB" altLang="en-US" dirty="0"/>
          </a:p>
          <a:p>
            <a:endParaRPr lang="en-US"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9692" y="6067590"/>
            <a:ext cx="1034596" cy="632745"/>
          </a:xfrm>
          <a:prstGeom prst="rect">
            <a:avLst/>
          </a:prstGeom>
        </p:spPr>
      </p:pic>
    </p:spTree>
    <p:extLst>
      <p:ext uri="{BB962C8B-B14F-4D97-AF65-F5344CB8AC3E}">
        <p14:creationId xmlns:p14="http://schemas.microsoft.com/office/powerpoint/2010/main" val="359966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New qualification recording</a:t>
            </a:r>
            <a:endParaRPr lang="en-GB" dirty="0"/>
          </a:p>
        </p:txBody>
      </p:sp>
      <p:sp>
        <p:nvSpPr>
          <p:cNvPr id="6" name="Content Placeholder 5"/>
          <p:cNvSpPr>
            <a:spLocks noGrp="1"/>
          </p:cNvSpPr>
          <p:nvPr>
            <p:ph sz="quarter" idx="11"/>
          </p:nvPr>
        </p:nvSpPr>
        <p:spPr>
          <a:xfrm>
            <a:off x="457200" y="1677988"/>
            <a:ext cx="3916392" cy="2828980"/>
          </a:xfrm>
        </p:spPr>
        <p:txBody>
          <a:bodyPr/>
          <a:lstStyle/>
          <a:p>
            <a:r>
              <a:rPr lang="en-GB" dirty="0" smtClean="0"/>
              <a:t>Theory qualification recording  the same </a:t>
            </a:r>
          </a:p>
          <a:p>
            <a:r>
              <a:rPr lang="en-GB" dirty="0" smtClean="0"/>
              <a:t>Pool and Open each component is signed off</a:t>
            </a:r>
          </a:p>
          <a:p>
            <a:pPr lvl="1"/>
            <a:r>
              <a:rPr lang="en-GB" sz="1050" dirty="0"/>
              <a:t>This is good for the student as they get an idea of the skills that are to come and they have their own record if the move branches etc. NB The club will also have record </a:t>
            </a:r>
            <a:r>
              <a:rPr lang="en-GB" sz="1050" dirty="0" err="1"/>
              <a:t>aswell</a:t>
            </a:r>
            <a:r>
              <a:rPr lang="en-GB" sz="1050" dirty="0"/>
              <a:t> which will help with instructor preparation </a:t>
            </a:r>
          </a:p>
          <a:p>
            <a:endParaRPr lang="en-GB" dirty="0"/>
          </a:p>
        </p:txBody>
      </p:sp>
      <p:pic>
        <p:nvPicPr>
          <p:cNvPr id="1026" name="Picture 2" descr="Screenshot 2017-10-03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112" y="1784859"/>
            <a:ext cx="192722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creenshot 2017-10-03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712" y="1784859"/>
            <a:ext cx="204946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2"/>
          </p:nvPr>
        </p:nvSpPr>
        <p:spPr/>
        <p:txBody>
          <a:bodyPr/>
          <a:lstStyle/>
          <a:p>
            <a:endParaRPr lang="en-GB"/>
          </a:p>
        </p:txBody>
      </p:sp>
    </p:spTree>
    <p:extLst>
      <p:ext uri="{BB962C8B-B14F-4D97-AF65-F5344CB8AC3E}">
        <p14:creationId xmlns:p14="http://schemas.microsoft.com/office/powerpoint/2010/main" val="531247625"/>
      </p:ext>
    </p:extLst>
  </p:cSld>
  <p:clrMapOvr>
    <a:masterClrMapping/>
  </p:clrMapOvr>
  <p:timing>
    <p:tnLst>
      <p:par>
        <p:cTn id="1" dur="indefinite" restart="never" nodeType="tmRoot"/>
      </p:par>
    </p:tnLst>
  </p:timing>
</p:sld>
</file>

<file path=ppt/theme/theme1.xml><?xml version="1.0" encoding="utf-8"?>
<a:theme xmlns:a="http://schemas.openxmlformats.org/drawingml/2006/main" name="BSAC VA template">
  <a:themeElements>
    <a:clrScheme name="Custom 4">
      <a:dk1>
        <a:srgbClr val="4D565A"/>
      </a:dk1>
      <a:lt1>
        <a:srgbClr val="FFFFFF"/>
      </a:lt1>
      <a:dk2>
        <a:srgbClr val="22398B"/>
      </a:dk2>
      <a:lt2>
        <a:srgbClr val="E1E2E0"/>
      </a:lt2>
      <a:accent1>
        <a:srgbClr val="E30613"/>
      </a:accent1>
      <a:accent2>
        <a:srgbClr val="4D565A"/>
      </a:accent2>
      <a:accent3>
        <a:srgbClr val="36BCEE"/>
      </a:accent3>
      <a:accent4>
        <a:srgbClr val="08509F"/>
      </a:accent4>
      <a:accent5>
        <a:srgbClr val="EE7326"/>
      </a:accent5>
      <a:accent6>
        <a:srgbClr val="FFFFFF"/>
      </a:accent6>
      <a:hlink>
        <a:srgbClr val="E30613"/>
      </a:hlink>
      <a:folHlink>
        <a:srgbClr val="009CD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T1 - Adapting to the underwater world" id="{0448AFD3-8565-BC4A-B0F7-C625E2068B3E}" vid="{965E5650-8DB6-F146-9308-396E72EFDF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7808</TotalTime>
  <Words>1895</Words>
  <Application>Microsoft Macintosh PowerPoint</Application>
  <PresentationFormat>On-screen Show (4:3)</PresentationFormat>
  <Paragraphs>266</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Lucida Grande</vt:lpstr>
      <vt:lpstr>Wingdings</vt:lpstr>
      <vt:lpstr>Arial</vt:lpstr>
      <vt:lpstr>BSAC VA template</vt:lpstr>
      <vt:lpstr>New Ocean diver course update</vt:lpstr>
      <vt:lpstr>From BSAC: Key updates to Ocean Diver include</vt:lpstr>
      <vt:lpstr>Outline</vt:lpstr>
      <vt:lpstr>New Branding</vt:lpstr>
      <vt:lpstr>PowerPoint Presentation</vt:lpstr>
      <vt:lpstr>Course outline</vt:lpstr>
      <vt:lpstr>Discovery diver</vt:lpstr>
      <vt:lpstr>Discovery Diver is defined as a diver who is competent to conduct dives:</vt:lpstr>
      <vt:lpstr>New qualification recording</vt:lpstr>
      <vt:lpstr>Changes to the theory exam</vt:lpstr>
      <vt:lpstr>Changes to theory lessons</vt:lpstr>
      <vt:lpstr>Online videos</vt:lpstr>
      <vt:lpstr>Quiz 2</vt:lpstr>
      <vt:lpstr>Summary of changes to theory lesson</vt:lpstr>
      <vt:lpstr>PowerPoint Presentation</vt:lpstr>
      <vt:lpstr>PowerPoint Presentation</vt:lpstr>
      <vt:lpstr>Summary of the theory</vt:lpstr>
      <vt:lpstr>Summary of changes in pool lessons</vt:lpstr>
      <vt:lpstr>PowerPoint Presentation</vt:lpstr>
      <vt:lpstr>PowerPoint Presentation</vt:lpstr>
      <vt:lpstr>PowerPoint Presentation</vt:lpstr>
      <vt:lpstr>PowerPoint Presentation</vt:lpstr>
      <vt:lpstr>Full mask clear lesson OS2 - ICUC adapted version from IM  Having trialled this at the pool this is the slightly more broken down for our ADI, I hope its useful</vt:lpstr>
      <vt:lpstr>ICUC Mask Clear </vt:lpstr>
      <vt:lpstr>ICUC Mask Clear</vt:lpstr>
      <vt:lpstr>Regulator retrieval</vt:lpstr>
      <vt:lpstr>PowerPoint Presentation</vt:lpstr>
      <vt:lpstr>PowerPoint Presentation</vt:lpstr>
      <vt:lpstr>PowerPoint Presentation</vt:lpstr>
      <vt:lpstr>AS Lesson OS2-3</vt:lpstr>
      <vt:lpstr>PowerPoint Presentation</vt:lpstr>
      <vt:lpstr>AS with swim OS5</vt:lpstr>
      <vt:lpstr>CBL OS5</vt:lpstr>
      <vt:lpstr>Summary of Sheltered </vt:lpstr>
      <vt:lpstr>Open water lesson</vt:lpstr>
      <vt:lpstr>Summary of open water skills</vt:lpstr>
      <vt:lpstr>PowerPoint Presentation</vt:lpstr>
      <vt:lpstr>Summary of open water changes</vt:lpstr>
      <vt:lpstr>Summary </vt:lpstr>
      <vt:lpstr>Acknowledgements</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to the underwater world</dc:title>
  <dc:creator>Simon Fairclough</dc:creator>
  <cp:lastModifiedBy>Microsoft Office User</cp:lastModifiedBy>
  <cp:revision>86</cp:revision>
  <cp:lastPrinted>2017-06-03T05:19:52Z</cp:lastPrinted>
  <dcterms:created xsi:type="dcterms:W3CDTF">2017-05-21T08:18:40Z</dcterms:created>
  <dcterms:modified xsi:type="dcterms:W3CDTF">2017-12-20T10:33:23Z</dcterms:modified>
</cp:coreProperties>
</file>